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1"/>
  </p:sldMasterIdLst>
  <p:sldIdLst>
    <p:sldId id="256" r:id="rId2"/>
    <p:sldId id="359" r:id="rId3"/>
    <p:sldId id="363" r:id="rId4"/>
    <p:sldId id="258" r:id="rId5"/>
    <p:sldId id="259" r:id="rId6"/>
    <p:sldId id="260" r:id="rId7"/>
    <p:sldId id="360" r:id="rId8"/>
    <p:sldId id="362" r:id="rId9"/>
    <p:sldId id="365" r:id="rId10"/>
    <p:sldId id="366" r:id="rId11"/>
    <p:sldId id="291" r:id="rId12"/>
    <p:sldId id="264" r:id="rId13"/>
    <p:sldId id="261" r:id="rId14"/>
    <p:sldId id="266" r:id="rId15"/>
    <p:sldId id="267" r:id="rId16"/>
    <p:sldId id="310" r:id="rId17"/>
    <p:sldId id="311" r:id="rId18"/>
    <p:sldId id="268" r:id="rId19"/>
    <p:sldId id="271" r:id="rId20"/>
    <p:sldId id="272" r:id="rId21"/>
    <p:sldId id="273" r:id="rId22"/>
    <p:sldId id="274" r:id="rId23"/>
    <p:sldId id="275" r:id="rId24"/>
    <p:sldId id="279" r:id="rId25"/>
    <p:sldId id="280" r:id="rId26"/>
    <p:sldId id="281" r:id="rId27"/>
    <p:sldId id="286" r:id="rId28"/>
    <p:sldId id="287" r:id="rId29"/>
    <p:sldId id="288" r:id="rId30"/>
    <p:sldId id="289" r:id="rId31"/>
    <p:sldId id="309" r:id="rId32"/>
    <p:sldId id="290" r:id="rId33"/>
    <p:sldId id="302" r:id="rId34"/>
    <p:sldId id="303" r:id="rId35"/>
    <p:sldId id="304" r:id="rId36"/>
    <p:sldId id="301" r:id="rId37"/>
    <p:sldId id="305" r:id="rId38"/>
    <p:sldId id="306" r:id="rId39"/>
    <p:sldId id="307" r:id="rId40"/>
    <p:sldId id="308" r:id="rId41"/>
    <p:sldId id="299" r:id="rId42"/>
    <p:sldId id="300" r:id="rId43"/>
    <p:sldId id="358" r:id="rId44"/>
    <p:sldId id="297" r:id="rId45"/>
    <p:sldId id="298" r:id="rId46"/>
    <p:sldId id="364" r:id="rId47"/>
    <p:sldId id="312" r:id="rId48"/>
    <p:sldId id="313" r:id="rId49"/>
    <p:sldId id="314" r:id="rId50"/>
    <p:sldId id="315" r:id="rId51"/>
    <p:sldId id="316" r:id="rId52"/>
    <p:sldId id="317" r:id="rId53"/>
    <p:sldId id="318" r:id="rId54"/>
    <p:sldId id="319" r:id="rId55"/>
    <p:sldId id="322" r:id="rId56"/>
    <p:sldId id="321" r:id="rId57"/>
    <p:sldId id="323" r:id="rId58"/>
    <p:sldId id="320" r:id="rId59"/>
    <p:sldId id="325" r:id="rId60"/>
    <p:sldId id="324" r:id="rId61"/>
    <p:sldId id="329" r:id="rId62"/>
    <p:sldId id="328" r:id="rId63"/>
    <p:sldId id="327" r:id="rId64"/>
    <p:sldId id="326" r:id="rId65"/>
    <p:sldId id="331" r:id="rId66"/>
    <p:sldId id="330" r:id="rId67"/>
    <p:sldId id="340" r:id="rId68"/>
    <p:sldId id="339" r:id="rId69"/>
    <p:sldId id="338" r:id="rId70"/>
    <p:sldId id="337" r:id="rId71"/>
    <p:sldId id="336" r:id="rId72"/>
    <p:sldId id="335" r:id="rId73"/>
    <p:sldId id="334" r:id="rId74"/>
    <p:sldId id="332" r:id="rId75"/>
    <p:sldId id="333" r:id="rId76"/>
    <p:sldId id="344" r:id="rId77"/>
    <p:sldId id="343" r:id="rId78"/>
    <p:sldId id="342" r:id="rId79"/>
    <p:sldId id="341" r:id="rId80"/>
    <p:sldId id="345" r:id="rId81"/>
    <p:sldId id="348" r:id="rId82"/>
    <p:sldId id="349" r:id="rId83"/>
    <p:sldId id="347" r:id="rId84"/>
    <p:sldId id="350" r:id="rId85"/>
    <p:sldId id="346" r:id="rId86"/>
    <p:sldId id="355" r:id="rId87"/>
    <p:sldId id="354" r:id="rId88"/>
    <p:sldId id="353" r:id="rId89"/>
    <p:sldId id="352" r:id="rId90"/>
    <p:sldId id="351" r:id="rId91"/>
    <p:sldId id="357" r:id="rId92"/>
    <p:sldId id="356" r:id="rId9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entury Gothic"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itchFamily="34" charset="0"/>
        <a:ea typeface="+mn-ea"/>
        <a:cs typeface="+mn-cs"/>
      </a:defRPr>
    </a:lvl5pPr>
    <a:lvl6pPr marL="2286000" algn="l" defTabSz="914400" rtl="0" eaLnBrk="1" latinLnBrk="0" hangingPunct="1">
      <a:defRPr kern="1200">
        <a:solidFill>
          <a:schemeClr val="tx1"/>
        </a:solidFill>
        <a:latin typeface="Century Gothic" pitchFamily="34" charset="0"/>
        <a:ea typeface="+mn-ea"/>
        <a:cs typeface="+mn-cs"/>
      </a:defRPr>
    </a:lvl6pPr>
    <a:lvl7pPr marL="2743200" algn="l" defTabSz="914400" rtl="0" eaLnBrk="1" latinLnBrk="0" hangingPunct="1">
      <a:defRPr kern="1200">
        <a:solidFill>
          <a:schemeClr val="tx1"/>
        </a:solidFill>
        <a:latin typeface="Century Gothic" pitchFamily="34" charset="0"/>
        <a:ea typeface="+mn-ea"/>
        <a:cs typeface="+mn-cs"/>
      </a:defRPr>
    </a:lvl7pPr>
    <a:lvl8pPr marL="3200400" algn="l" defTabSz="914400" rtl="0" eaLnBrk="1" latinLnBrk="0" hangingPunct="1">
      <a:defRPr kern="1200">
        <a:solidFill>
          <a:schemeClr val="tx1"/>
        </a:solidFill>
        <a:latin typeface="Century Gothic" pitchFamily="34" charset="0"/>
        <a:ea typeface="+mn-ea"/>
        <a:cs typeface="+mn-cs"/>
      </a:defRPr>
    </a:lvl8pPr>
    <a:lvl9pPr marL="3657600" algn="l" defTabSz="914400" rtl="0" eaLnBrk="1" latinLnBrk="0" hangingPunct="1">
      <a:defRPr kern="1200">
        <a:solidFill>
          <a:schemeClr val="tx1"/>
        </a:solidFill>
        <a:latin typeface="Century Gothic"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9232" autoAdjust="0"/>
  </p:normalViewPr>
  <p:slideViewPr>
    <p:cSldViewPr snapToGrid="0">
      <p:cViewPr>
        <p:scale>
          <a:sx n="66" d="100"/>
          <a:sy n="66" d="100"/>
        </p:scale>
        <p:origin x="-900" y="-53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pPr>
              <a:defRPr/>
            </a:pPr>
            <a:fld id="{395CF1E9-8A00-4DE8-82D7-49F284C3BA8B}" type="datetime1">
              <a:rPr lang="en-US" smtClean="0"/>
              <a:pPr>
                <a:defRPr/>
              </a:pPr>
              <a:t>6/18/2013</a:t>
            </a:fld>
            <a:endParaRPr lang="en-US"/>
          </a:p>
        </p:txBody>
      </p:sp>
      <p:sp>
        <p:nvSpPr>
          <p:cNvPr id="17" name="Footer Placeholder 16"/>
          <p:cNvSpPr>
            <a:spLocks noGrp="1"/>
          </p:cNvSpPr>
          <p:nvPr>
            <p:ph type="ftr" sz="quarter" idx="11"/>
          </p:nvPr>
        </p:nvSpPr>
        <p:spPr/>
        <p:txBody>
          <a:bodyPr/>
          <a:lstStyle/>
          <a:p>
            <a:pPr>
              <a:defRPr/>
            </a:pP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2F44F2C2-427E-4529-92EE-6BD0EC932907}"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227E091D-4A52-4A04-B39D-0C4AD250CE2D}" type="datetime1">
              <a:rPr lang="en-US" smtClean="0"/>
              <a:pPr>
                <a:defRPr/>
              </a:pPr>
              <a:t>6/18/2013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3ED3F0FA-43D1-4079-88EC-1915445AD73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457675CC-35D0-4DFE-8FAF-647560C2B7B3}" type="datetime1">
              <a:rPr lang="en-US" smtClean="0"/>
              <a:pPr>
                <a:defRPr/>
              </a:pPr>
              <a:t>6/18/2013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16D472A4-DE17-4B28-A623-6E9249E714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pPr>
              <a:defRPr/>
            </a:pPr>
            <a:fld id="{E19C53DF-D7F0-464D-9AC2-EA3A9CD6982D}" type="datetime1">
              <a:rPr lang="en-US" smtClean="0"/>
              <a:pPr>
                <a:defRPr/>
              </a:pPr>
              <a:t>6/18/2013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3462183-BD71-4E82-9F6F-7175109A8CB3}"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defRPr/>
            </a:pPr>
            <a:fld id="{893B5B06-B970-46D3-9C7A-5086D4798403}" type="datetime1">
              <a:rPr lang="en-US" smtClean="0"/>
              <a:pPr>
                <a:defRPr/>
              </a:pPr>
              <a:t>6/18/2013</a:t>
            </a:fld>
            <a:endParaRPr lang="en-US"/>
          </a:p>
        </p:txBody>
      </p:sp>
      <p:sp>
        <p:nvSpPr>
          <p:cNvPr id="5" name="Footer Placeholder 4"/>
          <p:cNvSpPr>
            <a:spLocks noGrp="1"/>
          </p:cNvSpPr>
          <p:nvPr>
            <p:ph type="ftr" sz="quarter" idx="11"/>
          </p:nvPr>
        </p:nvSpPr>
        <p:spPr>
          <a:xfrm>
            <a:off x="1066800" y="6172200"/>
            <a:ext cx="5334000" cy="457200"/>
          </a:xfrm>
        </p:spPr>
        <p:txBody>
          <a:bodyPr/>
          <a:lstStyle/>
          <a:p>
            <a:pPr>
              <a:defRPr/>
            </a:pPr>
            <a:endParaRPr lang="en-US"/>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26735B52-A232-4944-A804-AC67176077D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a:defRPr/>
            </a:pPr>
            <a:fld id="{10C9D868-0AAF-4396-834E-464185BB71F0}" type="datetime1">
              <a:rPr lang="en-US" smtClean="0"/>
              <a:pPr>
                <a:defRPr/>
              </a:pPr>
              <a:t>6/18/2013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896DCF51-D76C-4A9D-BAFF-C392FE1AD9E0}"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pPr>
              <a:defRPr/>
            </a:pPr>
            <a:fld id="{1D0477E0-5D63-4DA1-831B-AF57CE93E555}" type="datetime1">
              <a:rPr lang="en-US" smtClean="0"/>
              <a:pPr>
                <a:defRPr/>
              </a:pPr>
              <a:t>6/18/2013</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6BC2584F-B491-4084-9FB4-D58DE542F1E6}"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defRPr/>
            </a:pPr>
            <a:fld id="{7B79B16B-EC3C-490B-9659-812946035E98}" type="datetime1">
              <a:rPr lang="en-US" smtClean="0"/>
              <a:pPr>
                <a:defRPr/>
              </a:pPr>
              <a:t>6/18/2013</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D162A562-B723-4F02-908A-6E6D9CAB9EA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2E3A560-EDCF-4C5F-B1F0-4F6A91B11D01}" type="datetime1">
              <a:rPr lang="en-US" smtClean="0"/>
              <a:pPr>
                <a:defRPr/>
              </a:pPr>
              <a:t>6/18/2013</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64A4ADE1-033D-4D93-9CD6-17255160176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defRPr/>
            </a:pPr>
            <a:fld id="{28590956-6901-4702-AF71-D26EFDA0C504}" type="datetime1">
              <a:rPr lang="en-US" smtClean="0"/>
              <a:pPr>
                <a:defRPr/>
              </a:pPr>
              <a:t>6/18/2013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5A74DF23-98BF-4851-A85B-59967EF71C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defRPr/>
            </a:pPr>
            <a:fld id="{B147C056-656C-4D21-900E-E8C69D6BE312}" type="datetime1">
              <a:rPr lang="en-US" smtClean="0"/>
              <a:pPr>
                <a:defRPr/>
              </a:pPr>
              <a:t>6/18/2013</a:t>
            </a:fld>
            <a:endParaRPr lang="en-US"/>
          </a:p>
        </p:txBody>
      </p:sp>
      <p:sp>
        <p:nvSpPr>
          <p:cNvPr id="6" name="Footer Placeholder 5"/>
          <p:cNvSpPr>
            <a:spLocks noGrp="1"/>
          </p:cNvSpPr>
          <p:nvPr>
            <p:ph type="ftr" sz="quarter" idx="11"/>
          </p:nvPr>
        </p:nvSpPr>
        <p:spPr>
          <a:xfrm>
            <a:off x="1219200" y="6172200"/>
            <a:ext cx="5181600" cy="457200"/>
          </a:xfrm>
        </p:spPr>
        <p:txBody>
          <a:bodyPr/>
          <a:lstStyle/>
          <a:p>
            <a:pPr>
              <a:defRPr/>
            </a:pPr>
            <a:endParaRPr lang="en-US"/>
          </a:p>
        </p:txBody>
      </p:sp>
      <p:sp>
        <p:nvSpPr>
          <p:cNvPr id="7" name="Slide Number Placeholder 6"/>
          <p:cNvSpPr>
            <a:spLocks noGrp="1"/>
          </p:cNvSpPr>
          <p:nvPr>
            <p:ph type="sldNum" sz="quarter" idx="12"/>
          </p:nvPr>
        </p:nvSpPr>
        <p:spPr>
          <a:xfrm>
            <a:off x="195072" y="6208776"/>
            <a:ext cx="609600" cy="457200"/>
          </a:xfrm>
        </p:spPr>
        <p:txBody>
          <a:bodyPr/>
          <a:lstStyle/>
          <a:p>
            <a:fld id="{837E56BA-B100-4B9D-8956-B640FFB9ACD3}"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pPr>
              <a:defRPr/>
            </a:pPr>
            <a:fld id="{20EAA2CF-A3C0-41FF-807A-E3B6C677BFD8}" type="datetime1">
              <a:rPr lang="en-US" smtClean="0"/>
              <a:pPr>
                <a:defRPr/>
              </a:pPr>
              <a:t>6/18/2013</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pPr>
              <a:defRPr/>
            </a:pPr>
            <a:endParaRPr lang="en-US"/>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F3D63289-BB68-4CB8-8674-26D9767253D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97829" y="4499429"/>
            <a:ext cx="7649027" cy="2206170"/>
          </a:xfrm>
        </p:spPr>
        <p:txBody>
          <a:bodyPr rtlCol="0">
            <a:normAutofit fontScale="25000" lnSpcReduction="20000"/>
          </a:bodyPr>
          <a:lstStyle/>
          <a:p>
            <a:pPr algn="ctr" fontAlgn="auto">
              <a:buClr>
                <a:schemeClr val="bg2">
                  <a:lumMod val="40000"/>
                  <a:lumOff val="60000"/>
                </a:schemeClr>
              </a:buClr>
              <a:buFont typeface="Wingdings 3" charset="2"/>
              <a:buNone/>
              <a:defRPr/>
            </a:pPr>
            <a:r>
              <a:rPr lang="en-US" dirty="0" smtClean="0"/>
              <a:t>                                                                                                                                       					</a:t>
            </a:r>
            <a:r>
              <a:rPr lang="en-US" sz="12800" b="1" i="1" dirty="0" smtClean="0">
                <a:solidFill>
                  <a:srgbClr val="FF0000"/>
                </a:solidFill>
              </a:rPr>
              <a:t>Developed by:</a:t>
            </a:r>
          </a:p>
          <a:p>
            <a:pPr algn="ctr" fontAlgn="auto">
              <a:buClr>
                <a:schemeClr val="bg2">
                  <a:lumMod val="40000"/>
                  <a:lumOff val="60000"/>
                </a:schemeClr>
              </a:buClr>
              <a:buFont typeface="Wingdings 3" charset="2"/>
              <a:buNone/>
              <a:defRPr/>
            </a:pPr>
            <a:r>
              <a:rPr lang="en-US" sz="12800" b="1" i="1" dirty="0">
                <a:solidFill>
                  <a:srgbClr val="FF0000"/>
                </a:solidFill>
              </a:rPr>
              <a:t>	</a:t>
            </a:r>
            <a:r>
              <a:rPr lang="en-US" sz="12800" b="1" i="1" dirty="0" smtClean="0">
                <a:solidFill>
                  <a:srgbClr val="FF0000"/>
                </a:solidFill>
              </a:rPr>
              <a:t>								          Patel </a:t>
            </a:r>
            <a:r>
              <a:rPr lang="en-US" sz="12800" b="1" i="1" dirty="0" err="1" smtClean="0">
                <a:solidFill>
                  <a:srgbClr val="FF0000"/>
                </a:solidFill>
              </a:rPr>
              <a:t>Alpa</a:t>
            </a:r>
            <a:r>
              <a:rPr lang="en-US" sz="12800" b="1" i="1" dirty="0" smtClean="0">
                <a:solidFill>
                  <a:srgbClr val="FF0000"/>
                </a:solidFill>
              </a:rPr>
              <a:t>(Roll no:10)</a:t>
            </a:r>
          </a:p>
          <a:p>
            <a:pPr algn="ctr" fontAlgn="auto">
              <a:buClr>
                <a:schemeClr val="bg2">
                  <a:lumMod val="40000"/>
                  <a:lumOff val="60000"/>
                </a:schemeClr>
              </a:buClr>
              <a:buFont typeface="Wingdings 3" charset="2"/>
              <a:buNone/>
              <a:defRPr/>
            </a:pPr>
            <a:r>
              <a:rPr lang="en-US" sz="12800" b="1" i="1" dirty="0">
                <a:solidFill>
                  <a:srgbClr val="FF0000"/>
                </a:solidFill>
              </a:rPr>
              <a:t>	</a:t>
            </a:r>
            <a:r>
              <a:rPr lang="en-US" sz="12800" b="1" i="1" dirty="0" smtClean="0">
                <a:solidFill>
                  <a:srgbClr val="FF0000"/>
                </a:solidFill>
              </a:rPr>
              <a:t>									          Shah </a:t>
            </a:r>
            <a:r>
              <a:rPr lang="en-US" sz="12800" b="1" i="1" dirty="0" err="1" smtClean="0">
                <a:solidFill>
                  <a:srgbClr val="FF0000"/>
                </a:solidFill>
              </a:rPr>
              <a:t>Priyanka</a:t>
            </a:r>
            <a:r>
              <a:rPr lang="en-US" sz="12800" b="1" i="1" dirty="0" smtClean="0">
                <a:solidFill>
                  <a:srgbClr val="FF0000"/>
                </a:solidFill>
              </a:rPr>
              <a:t>(Roll no:181)</a:t>
            </a:r>
            <a:r>
              <a:rPr lang="en-US" sz="12800" b="1" i="1" dirty="0" smtClean="0">
                <a:solidFill>
                  <a:schemeClr val="bg1">
                    <a:lumMod val="95000"/>
                    <a:lumOff val="5000"/>
                  </a:schemeClr>
                </a:solidFill>
              </a:rPr>
              <a:t>)</a:t>
            </a:r>
          </a:p>
          <a:p>
            <a:pPr fontAlgn="auto">
              <a:buClr>
                <a:schemeClr val="bg2">
                  <a:lumMod val="40000"/>
                  <a:lumOff val="60000"/>
                </a:schemeClr>
              </a:buClr>
              <a:buFont typeface="Wingdings 3" charset="2"/>
              <a:buNone/>
              <a:defRPr/>
            </a:pPr>
            <a:endParaRPr lang="en-US" dirty="0"/>
          </a:p>
        </p:txBody>
      </p:sp>
      <p:sp>
        <p:nvSpPr>
          <p:cNvPr id="4" name="Title 1"/>
          <p:cNvSpPr txBox="1">
            <a:spLocks/>
          </p:cNvSpPr>
          <p:nvPr/>
        </p:nvSpPr>
        <p:spPr>
          <a:xfrm>
            <a:off x="1" y="159657"/>
            <a:ext cx="11036300" cy="870857"/>
          </a:xfrm>
          <a:prstGeom prst="rect">
            <a:avLst/>
          </a:prstGeom>
        </p:spPr>
        <p:txBody>
          <a:bodyPr vert="horz" lIns="45720" rIns="45720" anchor="t">
            <a:normAutofit/>
          </a:bodyPr>
          <a:lstStyle>
            <a:lvl1pPr algn="r" rtl="0" eaLnBrk="1" latinLnBrk="0" hangingPunct="1">
              <a:spcBef>
                <a:spcPct val="0"/>
              </a:spcBef>
              <a:buNone/>
              <a:defRPr kumimoji="0" lang="en-US" sz="4600" b="1" kern="1200"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endParaRPr lang="en-US" i="1" u="sng" dirty="0" smtClean="0"/>
          </a:p>
        </p:txBody>
      </p:sp>
      <p:sp>
        <p:nvSpPr>
          <p:cNvPr id="5" name="Title 1"/>
          <p:cNvSpPr txBox="1">
            <a:spLocks/>
          </p:cNvSpPr>
          <p:nvPr/>
        </p:nvSpPr>
        <p:spPr>
          <a:xfrm>
            <a:off x="152401" y="312057"/>
            <a:ext cx="11036300" cy="870857"/>
          </a:xfrm>
          <a:prstGeom prst="rect">
            <a:avLst/>
          </a:prstGeom>
        </p:spPr>
        <p:txBody>
          <a:bodyPr vert="horz" lIns="45720" rIns="45720" anchor="t">
            <a:normAutofit/>
          </a:bodyPr>
          <a:lstStyle>
            <a:lvl1pPr algn="r" rtl="0" eaLnBrk="1" latinLnBrk="0" hangingPunct="1">
              <a:spcBef>
                <a:spcPct val="0"/>
              </a:spcBef>
              <a:buNone/>
              <a:defRPr kumimoji="0" lang="en-US" sz="4600" b="1" kern="1200"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endParaRPr lang="en-US" i="1" u="sng" dirty="0" smtClean="0"/>
          </a:p>
        </p:txBody>
      </p:sp>
      <p:sp>
        <p:nvSpPr>
          <p:cNvPr id="6" name="Rectangle 5"/>
          <p:cNvSpPr/>
          <p:nvPr/>
        </p:nvSpPr>
        <p:spPr>
          <a:xfrm>
            <a:off x="2119085" y="1656040"/>
            <a:ext cx="10726058" cy="1046440"/>
          </a:xfrm>
          <a:prstGeom prst="rect">
            <a:avLst/>
          </a:prstGeom>
        </p:spPr>
        <p:txBody>
          <a:bodyPr wrap="square">
            <a:spAutoFit/>
          </a:bodyPr>
          <a:lstStyle/>
          <a:p>
            <a:r>
              <a:rPr lang="en-US" u="sng" dirty="0">
                <a:solidFill>
                  <a:srgbClr val="002060"/>
                </a:solidFill>
              </a:rPr>
              <a:t/>
            </a:r>
            <a:br>
              <a:rPr lang="en-US" u="sng" dirty="0">
                <a:solidFill>
                  <a:srgbClr val="002060"/>
                </a:solidFill>
              </a:rPr>
            </a:br>
            <a:r>
              <a:rPr lang="en-US" sz="4400" b="1" u="sng" dirty="0" smtClean="0">
                <a:effectLst>
                  <a:outerShdw blurRad="38100" dist="38100" dir="2700000" algn="tl">
                    <a:srgbClr val="000000">
                      <a:alpha val="43137"/>
                    </a:srgbClr>
                  </a:outerShdw>
                </a:effectLst>
                <a:latin typeface="Lao UI" pitchFamily="34" charset="0"/>
                <a:cs typeface="Lao UI" pitchFamily="34" charset="0"/>
              </a:rPr>
              <a:t>ISSUE TRACKING SYSTEM</a:t>
            </a:r>
            <a:endParaRPr lang="en-US" sz="4400" dirty="0">
              <a:latin typeface="Lao UI" pitchFamily="34" charset="0"/>
              <a:cs typeface="Lao UI" pitchFamily="34" charset="0"/>
            </a:endParaRPr>
          </a:p>
        </p:txBody>
      </p:sp>
      <p:pic>
        <p:nvPicPr>
          <p:cNvPr id="10241" name="Picture 1" descr="D:\images\17427785-abstract-word-cloud-for-issue-tracking-system-with-related-tags-and-terms.jpg"/>
          <p:cNvPicPr>
            <a:picLocks noChangeAspect="1" noChangeArrowheads="1"/>
          </p:cNvPicPr>
          <p:nvPr/>
        </p:nvPicPr>
        <p:blipFill>
          <a:blip r:embed="rId2"/>
          <a:srcRect/>
          <a:stretch>
            <a:fillRect/>
          </a:stretch>
        </p:blipFill>
        <p:spPr bwMode="auto">
          <a:xfrm>
            <a:off x="888093" y="3585029"/>
            <a:ext cx="2860222" cy="286022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10363200" cy="783771"/>
          </a:xfrm>
        </p:spPr>
        <p:txBody>
          <a:bodyPr>
            <a:normAutofit/>
          </a:bodyPr>
          <a:lstStyle/>
          <a:p>
            <a:r>
              <a:rPr lang="en-US" dirty="0" smtClean="0">
                <a:solidFill>
                  <a:srgbClr val="FF0000"/>
                </a:solidFill>
              </a:rPr>
              <a:t>User Role</a:t>
            </a:r>
            <a:endParaRPr lang="en-US" dirty="0">
              <a:solidFill>
                <a:srgbClr val="FF0000"/>
              </a:solidFill>
            </a:endParaRPr>
          </a:p>
        </p:txBody>
      </p:sp>
      <p:sp>
        <p:nvSpPr>
          <p:cNvPr id="3" name="Content Placeholder 2"/>
          <p:cNvSpPr>
            <a:spLocks noGrp="1"/>
          </p:cNvSpPr>
          <p:nvPr>
            <p:ph sz="quarter" idx="1"/>
          </p:nvPr>
        </p:nvSpPr>
        <p:spPr>
          <a:xfrm>
            <a:off x="1219200" y="827313"/>
            <a:ext cx="10363200" cy="5820229"/>
          </a:xfrm>
        </p:spPr>
        <p:txBody>
          <a:bodyPr>
            <a:normAutofit fontScale="32500" lnSpcReduction="20000"/>
          </a:bodyPr>
          <a:lstStyle/>
          <a:p>
            <a:r>
              <a:rPr lang="en-US" sz="4400" b="1" dirty="0" smtClean="0"/>
              <a:t>Developer</a:t>
            </a:r>
            <a:endParaRPr lang="en-US" sz="4400" dirty="0" smtClean="0"/>
          </a:p>
          <a:p>
            <a:pPr lvl="0"/>
            <a:r>
              <a:rPr lang="en-US" sz="4400" b="1" dirty="0" smtClean="0"/>
              <a:t>Task Of Developer</a:t>
            </a:r>
            <a:endParaRPr lang="en-US" sz="4400" dirty="0" smtClean="0"/>
          </a:p>
          <a:p>
            <a:pPr lvl="0"/>
            <a:r>
              <a:rPr lang="en-US" sz="4400" dirty="0" smtClean="0"/>
              <a:t>Developer can Login in System.</a:t>
            </a:r>
          </a:p>
          <a:p>
            <a:pPr lvl="0"/>
            <a:r>
              <a:rPr lang="en-US" sz="4400" dirty="0" smtClean="0"/>
              <a:t>Developers can Change Password as well as he can give feedback to Admin.</a:t>
            </a:r>
          </a:p>
          <a:p>
            <a:pPr lvl="0"/>
            <a:r>
              <a:rPr lang="en-US" sz="4400" dirty="0" smtClean="0"/>
              <a:t>He can only solve Issue .</a:t>
            </a:r>
          </a:p>
          <a:p>
            <a:pPr lvl="0"/>
            <a:r>
              <a:rPr lang="en-US" sz="4400" dirty="0" smtClean="0"/>
              <a:t>Developer can Change his Profile as well as view his Profile.</a:t>
            </a:r>
          </a:p>
          <a:p>
            <a:pPr lvl="0">
              <a:buNone/>
            </a:pPr>
            <a:endParaRPr lang="en-US" sz="4400" dirty="0" smtClean="0"/>
          </a:p>
          <a:p>
            <a:r>
              <a:rPr lang="en-US" sz="4400" b="1" dirty="0" smtClean="0"/>
              <a:t>Project Leader</a:t>
            </a:r>
            <a:endParaRPr lang="en-US" sz="4400" dirty="0" smtClean="0"/>
          </a:p>
          <a:p>
            <a:pPr lvl="0"/>
            <a:r>
              <a:rPr lang="en-US" sz="4400" b="1" dirty="0" smtClean="0"/>
              <a:t>Task Of Project Leader</a:t>
            </a:r>
            <a:endParaRPr lang="en-US" sz="4400" dirty="0" smtClean="0"/>
          </a:p>
          <a:p>
            <a:pPr lvl="0"/>
            <a:r>
              <a:rPr lang="en-US" sz="4400" dirty="0" smtClean="0"/>
              <a:t>He can Login into System.</a:t>
            </a:r>
          </a:p>
          <a:p>
            <a:pPr lvl="0"/>
            <a:r>
              <a:rPr lang="en-US" sz="4400" dirty="0" smtClean="0"/>
              <a:t>He can Change his Password as well as he can he can give Feedback to Admin.</a:t>
            </a:r>
          </a:p>
          <a:p>
            <a:pPr lvl="0"/>
            <a:r>
              <a:rPr lang="en-US" sz="4400" dirty="0" smtClean="0"/>
              <a:t>He can add </a:t>
            </a:r>
            <a:r>
              <a:rPr lang="en-US" sz="4400" dirty="0" err="1" smtClean="0"/>
              <a:t>project,module,task</a:t>
            </a:r>
            <a:r>
              <a:rPr lang="en-US" sz="4400" dirty="0" smtClean="0"/>
              <a:t> as well as issue.</a:t>
            </a:r>
          </a:p>
          <a:p>
            <a:pPr lvl="0"/>
            <a:r>
              <a:rPr lang="en-IN" sz="4400" dirty="0" smtClean="0"/>
              <a:t>He can Assign issue to Developer.</a:t>
            </a:r>
            <a:endParaRPr lang="en-US" sz="4400" dirty="0" smtClean="0"/>
          </a:p>
          <a:p>
            <a:pPr lvl="0"/>
            <a:r>
              <a:rPr lang="en-US" sz="4400" dirty="0" smtClean="0"/>
              <a:t>He can add issue, assign issue, and solve issue.</a:t>
            </a:r>
          </a:p>
          <a:p>
            <a:pPr lvl="0"/>
            <a:r>
              <a:rPr lang="en-US" sz="4400" dirty="0" smtClean="0"/>
              <a:t>He can view his profile as well as change his profile.</a:t>
            </a:r>
          </a:p>
          <a:p>
            <a:endParaRPr lang="en-US" sz="4400" dirty="0" smtClean="0"/>
          </a:p>
          <a:p>
            <a:r>
              <a:rPr lang="en-US" sz="4400" b="1" dirty="0" smtClean="0"/>
              <a:t>Tester </a:t>
            </a:r>
            <a:endParaRPr lang="en-US" sz="4400" dirty="0" smtClean="0"/>
          </a:p>
          <a:p>
            <a:pPr lvl="0"/>
            <a:r>
              <a:rPr lang="en-US" sz="4400" b="1" dirty="0" smtClean="0"/>
              <a:t>Task of Tester</a:t>
            </a:r>
            <a:endParaRPr lang="en-US" sz="4400" dirty="0" smtClean="0"/>
          </a:p>
          <a:p>
            <a:pPr lvl="0"/>
            <a:r>
              <a:rPr lang="en-US" sz="4400" dirty="0" smtClean="0"/>
              <a:t>He can Login into System as well as Change his Password.</a:t>
            </a:r>
          </a:p>
          <a:p>
            <a:pPr lvl="0"/>
            <a:r>
              <a:rPr lang="en-US" sz="4400" dirty="0" smtClean="0"/>
              <a:t>He can give feedback to Admin.</a:t>
            </a:r>
          </a:p>
          <a:p>
            <a:pPr lvl="0"/>
            <a:r>
              <a:rPr lang="en-US" sz="4400" dirty="0" smtClean="0"/>
              <a:t>He can only add issue and find issue and either closes the bug or reopen it with additional information.</a:t>
            </a:r>
          </a:p>
          <a:p>
            <a:pPr lvl="0"/>
            <a:r>
              <a:rPr lang="en-US" sz="4400" dirty="0" smtClean="0"/>
              <a:t>He can view his Profile as well as update Profile.</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solidFill>
                <a:schemeClr val="tx1"/>
              </a:solidFill>
            </a:endParaRPr>
          </a:p>
        </p:txBody>
      </p:sp>
      <p:sp>
        <p:nvSpPr>
          <p:cNvPr id="2" name="Title 1"/>
          <p:cNvSpPr>
            <a:spLocks noGrp="1"/>
          </p:cNvSpPr>
          <p:nvPr>
            <p:ph type="ctrTitle"/>
          </p:nvPr>
        </p:nvSpPr>
        <p:spPr/>
        <p:txBody>
          <a:bodyPr>
            <a:normAutofit fontScale="90000"/>
          </a:bodyPr>
          <a:lstStyle/>
          <a:p>
            <a:r>
              <a:rPr sz="5400" b="1" u="sng" dirty="0" smtClean="0">
                <a:solidFill>
                  <a:schemeClr val="tx1"/>
                </a:solidFill>
                <a:effectLst>
                  <a:outerShdw blurRad="38100" dist="38100" dir="2700000" algn="tl">
                    <a:srgbClr val="000000">
                      <a:alpha val="43137"/>
                    </a:srgbClr>
                  </a:outerShdw>
                </a:effectLst>
                <a:latin typeface="Script MT Bold" pitchFamily="66" charset="0"/>
              </a:rPr>
              <a:t>Entity Relationship Diagram</a:t>
            </a:r>
            <a:r>
              <a:rPr lang="en-US" sz="5400" u="sng" dirty="0" smtClean="0"/>
              <a:t/>
            </a:r>
            <a:br>
              <a:rPr lang="en-US" sz="5400" u="sng" dirty="0" smtClean="0"/>
            </a:br>
            <a:endParaRPr lang="en-US" sz="5400" u="sng" dirty="0">
              <a:solidFill>
                <a:srgbClr val="C00000"/>
              </a:solidFill>
            </a:endParaRPr>
          </a:p>
        </p:txBody>
      </p:sp>
    </p:spTree>
    <p:extLst>
      <p:ext uri="{BB962C8B-B14F-4D97-AF65-F5344CB8AC3E}">
        <p14:creationId xmlns:p14="http://schemas.microsoft.com/office/powerpoint/2010/main" val="14203245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dministrator\Pictures\12.jpg"/>
          <p:cNvPicPr/>
          <p:nvPr/>
        </p:nvPicPr>
        <p:blipFill>
          <a:blip r:embed="rId2"/>
          <a:srcRect/>
          <a:stretch>
            <a:fillRect/>
          </a:stretch>
        </p:blipFill>
        <p:spPr bwMode="auto">
          <a:xfrm>
            <a:off x="1306287" y="203200"/>
            <a:ext cx="10638970" cy="6487886"/>
          </a:xfrm>
          <a:prstGeom prst="rect">
            <a:avLst/>
          </a:prstGeom>
          <a:noFill/>
          <a:ln w="9525">
            <a:noFill/>
            <a:miter lim="800000"/>
            <a:headEnd/>
            <a:tailEnd/>
          </a:ln>
        </p:spPr>
      </p:pic>
    </p:spTree>
    <p:extLst>
      <p:ext uri="{BB962C8B-B14F-4D97-AF65-F5344CB8AC3E}">
        <p14:creationId xmlns:p14="http://schemas.microsoft.com/office/powerpoint/2010/main" val="42225945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727200" y="1582058"/>
            <a:ext cx="8534400" cy="885372"/>
          </a:xfrm>
        </p:spPr>
        <p:txBody>
          <a:bodyPr rtlCol="0">
            <a:normAutofit/>
          </a:bodyPr>
          <a:lstStyle/>
          <a:p>
            <a:pPr fontAlgn="auto">
              <a:buClr>
                <a:schemeClr val="bg2">
                  <a:lumMod val="40000"/>
                  <a:lumOff val="60000"/>
                </a:schemeClr>
              </a:buClr>
              <a:buFont typeface="Wingdings 3" charset="2"/>
              <a:buNone/>
              <a:defRPr/>
            </a:pPr>
            <a:r>
              <a:rPr lang="en-US" sz="4800" u="sng" dirty="0" smtClean="0">
                <a:solidFill>
                  <a:schemeClr val="tx1"/>
                </a:solidFill>
                <a:effectLst>
                  <a:outerShdw blurRad="38100" dist="38100" dir="2700000" algn="tl">
                    <a:srgbClr val="000000">
                      <a:alpha val="43137"/>
                    </a:srgbClr>
                  </a:outerShdw>
                </a:effectLst>
                <a:latin typeface="Script MT Bold" pitchFamily="66" charset="0"/>
              </a:rPr>
              <a:t>Data Flow Diagram</a:t>
            </a:r>
            <a:endParaRPr lang="en-US" sz="4800" u="sng" dirty="0">
              <a:solidFill>
                <a:schemeClr val="tx1"/>
              </a:solidFill>
              <a:effectLst>
                <a:outerShdw blurRad="38100" dist="38100" dir="2700000" algn="tl">
                  <a:srgbClr val="000000">
                    <a:alpha val="43137"/>
                  </a:srgbClr>
                </a:outerShdw>
              </a:effectLst>
              <a:latin typeface="Script MT Bold" pitchFamily="66"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sz="quarter" idx="1"/>
          </p:nvPr>
        </p:nvSpPr>
        <p:spPr/>
        <p:txBody>
          <a:bodyPr/>
          <a:lstStyle/>
          <a:p>
            <a:endParaRPr lang="en-US"/>
          </a:p>
        </p:txBody>
      </p:sp>
      <p:pic>
        <p:nvPicPr>
          <p:cNvPr id="3073" name="Picture 1" descr="C:\Users\Administrator\Pictures\main.png"/>
          <p:cNvPicPr>
            <a:picLocks noChangeAspect="1" noChangeArrowheads="1"/>
          </p:cNvPicPr>
          <p:nvPr/>
        </p:nvPicPr>
        <p:blipFill>
          <a:blip r:embed="rId2"/>
          <a:srcRect/>
          <a:stretch>
            <a:fillRect/>
          </a:stretch>
        </p:blipFill>
        <p:spPr bwMode="auto">
          <a:xfrm>
            <a:off x="798286" y="537029"/>
            <a:ext cx="10648496" cy="5747658"/>
          </a:xfrm>
          <a:prstGeom prst="rect">
            <a:avLst/>
          </a:prstGeom>
          <a:noFill/>
        </p:spPr>
      </p:pic>
    </p:spTree>
    <p:extLst>
      <p:ext uri="{BB962C8B-B14F-4D97-AF65-F5344CB8AC3E}">
        <p14:creationId xmlns:p14="http://schemas.microsoft.com/office/powerpoint/2010/main" val="291662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480457" y="500697"/>
            <a:ext cx="9332686" cy="5856605"/>
          </a:xfrm>
          <a:prstGeom prst="rect">
            <a:avLst/>
          </a:prstGeom>
        </p:spPr>
      </p:pic>
    </p:spTree>
    <p:extLst>
      <p:ext uri="{BB962C8B-B14F-4D97-AF65-F5344CB8AC3E}">
        <p14:creationId xmlns:p14="http://schemas.microsoft.com/office/powerpoint/2010/main" val="23007838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75656" y="246743"/>
            <a:ext cx="6952343" cy="461665"/>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rPr>
              <a:t>Second Level DFD for Project Manager:</a:t>
            </a:r>
            <a:endParaRPr lang="en-US" sz="2400" b="1" dirty="0">
              <a:effectLst>
                <a:outerShdw blurRad="38100" dist="38100" dir="2700000" algn="tl">
                  <a:srgbClr val="000000">
                    <a:alpha val="43137"/>
                  </a:srgbClr>
                </a:outerShdw>
              </a:effectLst>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956380121"/>
              </p:ext>
            </p:extLst>
          </p:nvPr>
        </p:nvGraphicFramePr>
        <p:xfrm>
          <a:off x="1524000" y="928914"/>
          <a:ext cx="9492343" cy="5660572"/>
        </p:xfrm>
        <a:graphic>
          <a:graphicData uri="http://schemas.openxmlformats.org/presentationml/2006/ole">
            <mc:AlternateContent xmlns:mc="http://schemas.openxmlformats.org/markup-compatibility/2006">
              <mc:Choice xmlns:v="urn:schemas-microsoft-com:vml" Requires="v">
                <p:oleObj spid="_x0000_s1130" name="Visio" r:id="rId3" imgW="6904939" imgH="5068519" progId="Visio.Drawing.11">
                  <p:embed/>
                </p:oleObj>
              </mc:Choice>
              <mc:Fallback>
                <p:oleObj name="Visio" r:id="rId3" imgW="6904939" imgH="5068519" progId="Visio.Drawing.11">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928914"/>
                        <a:ext cx="9492343" cy="56605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683543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265562135"/>
              </p:ext>
            </p:extLst>
          </p:nvPr>
        </p:nvGraphicFramePr>
        <p:xfrm>
          <a:off x="783771" y="1066799"/>
          <a:ext cx="10145486" cy="5580743"/>
        </p:xfrm>
        <a:graphic>
          <a:graphicData uri="http://schemas.openxmlformats.org/presentationml/2006/ole">
            <mc:AlternateContent xmlns:mc="http://schemas.openxmlformats.org/markup-compatibility/2006">
              <mc:Choice xmlns:v="urn:schemas-microsoft-com:vml" Requires="v">
                <p:oleObj spid="_x0000_s2152" name="Visio" r:id="rId3" imgW="7748016" imgH="5811012" progId="Visio.Drawing.11">
                  <p:embed/>
                </p:oleObj>
              </mc:Choice>
              <mc:Fallback>
                <p:oleObj name="Visio" r:id="rId3" imgW="7748016" imgH="5811012" progId="Visio.Drawing.11">
                  <p:embed/>
                  <p:pic>
                    <p:nvPicPr>
                      <p:cNvPr id="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71" y="1066799"/>
                        <a:ext cx="10145486" cy="55807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358902" y="278563"/>
            <a:ext cx="6357258" cy="461665"/>
          </a:xfrm>
          <a:prstGeom prst="rect">
            <a:avLst/>
          </a:prstGeom>
          <a:noFill/>
        </p:spPr>
        <p:txBody>
          <a:bodyPr wrap="square" lIns="91440" tIns="45720" rIns="91440" bIns="45720">
            <a:spAutoFit/>
          </a:bodyPr>
          <a:lstStyle/>
          <a:p>
            <a:pPr algn="ctr"/>
            <a:r>
              <a:rPr lang="en-US" sz="2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Third Level DFD for Project Manager:</a:t>
            </a:r>
            <a:endParaRPr lang="en-US" sz="2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25884578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2" name="Title 1"/>
          <p:cNvSpPr>
            <a:spLocks noGrp="1"/>
          </p:cNvSpPr>
          <p:nvPr>
            <p:ph type="ctr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b="1" i="1" u="sng" smtClean="0">
                <a:solidFill>
                  <a:schemeClr val="tx1"/>
                </a:solidFill>
                <a:effectLst>
                  <a:outerShdw blurRad="38100" dist="38100" dir="2700000" algn="tl">
                    <a:srgbClr val="000000">
                      <a:alpha val="43137"/>
                    </a:srgbClr>
                  </a:outerShdw>
                </a:effectLst>
                <a:latin typeface="Script MT Bold" pitchFamily="66" charset="0"/>
              </a:rPr>
              <a:t> </a:t>
            </a:r>
            <a:r>
              <a:rPr sz="7300" b="1" i="1" u="sng" smtClean="0">
                <a:solidFill>
                  <a:schemeClr val="tx1"/>
                </a:solidFill>
                <a:effectLst>
                  <a:outerShdw blurRad="38100" dist="38100" dir="2700000" algn="tl">
                    <a:srgbClr val="000000">
                      <a:alpha val="43137"/>
                    </a:srgbClr>
                  </a:outerShdw>
                </a:effectLst>
                <a:latin typeface="Script MT Bold" pitchFamily="66" charset="0"/>
              </a:rPr>
              <a:t>Data Dictionary </a:t>
            </a:r>
            <a:r>
              <a:rPr lang="en-US" sz="7300" dirty="0"/>
              <a:t/>
            </a:r>
            <a:br>
              <a:rPr lang="en-US" sz="7300" dirty="0"/>
            </a:br>
            <a:r>
              <a:rPr lang="en-US" dirty="0"/>
              <a:t>	</a:t>
            </a:r>
            <a:r>
              <a:rPr lang="en-US" dirty="0" smtClean="0"/>
              <a:t>	</a:t>
            </a:r>
            <a:r>
              <a:rPr lang="en-US" dirty="0"/>
              <a:t/>
            </a:r>
            <a:br>
              <a:rPr lang="en-US" dirty="0"/>
            </a:br>
            <a:r>
              <a:rPr lang="en-US" dirty="0" smtClean="0"/>
              <a:t/>
            </a:r>
            <a:br>
              <a:rPr lang="en-US" dirty="0" smtClean="0"/>
            </a:br>
            <a:r>
              <a:rPr lang="en-US" dirty="0"/>
              <a:t>	</a:t>
            </a:r>
            <a:r>
              <a:rPr lang="en-US" dirty="0" smtClean="0"/>
              <a:t>	</a:t>
            </a:r>
            <a:endParaRPr lang="en-US" sz="5300" b="1" i="1" u="sng" dirty="0">
              <a:solidFill>
                <a:schemeClr val="tx1"/>
              </a:solidFill>
              <a:effectLst>
                <a:outerShdw blurRad="38100" dist="38100" dir="2700000" algn="tl">
                  <a:srgbClr val="000000">
                    <a:alpha val="43137"/>
                  </a:srgbClr>
                </a:outerShdw>
              </a:effectLst>
              <a:latin typeface="Script MT Bold" pitchFamily="66" charset="0"/>
            </a:endParaRPr>
          </a:p>
        </p:txBody>
      </p:sp>
    </p:spTree>
    <p:extLst>
      <p:ext uri="{BB962C8B-B14F-4D97-AF65-F5344CB8AC3E}">
        <p14:creationId xmlns:p14="http://schemas.microsoft.com/office/powerpoint/2010/main" val="4042426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21081420"/>
              </p:ext>
            </p:extLst>
          </p:nvPr>
        </p:nvGraphicFramePr>
        <p:xfrm>
          <a:off x="257628" y="1654629"/>
          <a:ext cx="11663680" cy="1091250"/>
        </p:xfrm>
        <a:graphic>
          <a:graphicData uri="http://schemas.openxmlformats.org/drawingml/2006/table">
            <a:tbl>
              <a:tblPr firstRow="1" firstCol="1" bandRow="1">
                <a:tableStyleId>{775DCB02-9BB8-47FD-8907-85C794F793BA}</a:tableStyleId>
              </a:tblPr>
              <a:tblGrid>
                <a:gridCol w="5831840"/>
                <a:gridCol w="5831840"/>
              </a:tblGrid>
              <a:tr h="576468">
                <a:tc>
                  <a:txBody>
                    <a:bodyPr/>
                    <a:lstStyle/>
                    <a:p>
                      <a:pPr marL="0" marR="0" lvl="0" indent="0">
                        <a:lnSpc>
                          <a:spcPct val="115000"/>
                        </a:lnSpc>
                        <a:spcBef>
                          <a:spcPts val="0"/>
                        </a:spcBef>
                        <a:spcAft>
                          <a:spcPts val="0"/>
                        </a:spcAft>
                        <a:buFont typeface="+mj-lt"/>
                        <a:buNone/>
                      </a:pPr>
                      <a:r>
                        <a:rPr lang="en-US" sz="1400" dirty="0" smtClean="0">
                          <a:effectLst/>
                        </a:rPr>
                        <a:t>1. </a:t>
                      </a:r>
                      <a:r>
                        <a:rPr lang="en-US" sz="1400" dirty="0" err="1" smtClean="0">
                          <a:effectLst/>
                        </a:rPr>
                        <a:t>Tbl_country</a:t>
                      </a:r>
                      <a:endParaRPr lang="en-US" sz="11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a:effectLst/>
                        </a:rPr>
                        <a:t> </a:t>
                      </a:r>
                      <a:endParaRPr lang="en-US" sz="1100">
                        <a:solidFill>
                          <a:srgbClr val="943634"/>
                        </a:solidFill>
                        <a:effectLst/>
                        <a:latin typeface="Calibri"/>
                        <a:ea typeface="Calibri"/>
                        <a:cs typeface="Times New Roman"/>
                      </a:endParaRPr>
                    </a:p>
                  </a:txBody>
                  <a:tcPr marL="68580" marR="68580" marT="0" marB="0"/>
                </a:tc>
              </a:tr>
              <a:tr h="514782">
                <a:tc>
                  <a:txBody>
                    <a:bodyPr/>
                    <a:lstStyle/>
                    <a:p>
                      <a:pPr marL="0" marR="0">
                        <a:lnSpc>
                          <a:spcPct val="115000"/>
                        </a:lnSpc>
                        <a:spcBef>
                          <a:spcPts val="0"/>
                        </a:spcBef>
                        <a:spcAft>
                          <a:spcPts val="0"/>
                        </a:spcAft>
                      </a:pPr>
                      <a:r>
                        <a:rPr lang="en-US" sz="1800" dirty="0">
                          <a:effectLst/>
                        </a:rPr>
                        <a:t> </a:t>
                      </a:r>
                      <a:r>
                        <a:rPr lang="en-US" sz="1400" dirty="0" smtClean="0">
                          <a:effectLst/>
                        </a:rPr>
                        <a:t>Description</a:t>
                      </a:r>
                      <a:r>
                        <a:rPr lang="en-US" sz="1400" dirty="0">
                          <a:effectLst/>
                        </a:rPr>
                        <a:t>:  </a:t>
                      </a:r>
                      <a:r>
                        <a:rPr lang="en-US" sz="1400" dirty="0" smtClean="0">
                          <a:effectLst/>
                        </a:rPr>
                        <a:t>Contain </a:t>
                      </a:r>
                      <a:r>
                        <a:rPr lang="en-US" sz="1400" dirty="0">
                          <a:effectLst/>
                        </a:rPr>
                        <a:t>the  Country</a:t>
                      </a:r>
                      <a:endParaRPr lang="en-US" sz="11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 </a:t>
                      </a:r>
                      <a:endParaRPr lang="en-US" sz="1100" dirty="0">
                        <a:solidFill>
                          <a:srgbClr val="943634"/>
                        </a:solidFill>
                        <a:effectLst/>
                        <a:latin typeface="Calibri"/>
                        <a:ea typeface="Calibri"/>
                        <a:cs typeface="Times New Roman"/>
                      </a:endParaRPr>
                    </a:p>
                  </a:txBody>
                  <a:tcPr marL="68580" marR="68580" marT="0" marB="0"/>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220260914"/>
              </p:ext>
            </p:extLst>
          </p:nvPr>
        </p:nvGraphicFramePr>
        <p:xfrm>
          <a:off x="282120" y="3214914"/>
          <a:ext cx="11645902" cy="1976442"/>
        </p:xfrm>
        <a:graphic>
          <a:graphicData uri="http://schemas.openxmlformats.org/drawingml/2006/table">
            <a:tbl>
              <a:tblPr firstRow="1" firstCol="1" bandRow="1">
                <a:tableStyleId>{775DCB02-9BB8-47FD-8907-85C794F793BA}</a:tableStyleId>
              </a:tblPr>
              <a:tblGrid>
                <a:gridCol w="3194024"/>
                <a:gridCol w="3015337"/>
                <a:gridCol w="1250807"/>
                <a:gridCol w="1317814"/>
                <a:gridCol w="1304412"/>
                <a:gridCol w="1563508"/>
              </a:tblGrid>
              <a:tr h="688404">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Type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Size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Constraint</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Default Value</a:t>
                      </a:r>
                      <a:endParaRPr lang="en-US" sz="1400" dirty="0">
                        <a:effectLst/>
                        <a:latin typeface="Calibri"/>
                        <a:ea typeface="Calibri"/>
                        <a:cs typeface="Times New Roman"/>
                      </a:endParaRPr>
                    </a:p>
                  </a:txBody>
                  <a:tcPr marL="68580" marR="68580" marT="0" marB="0" anchor="ctr"/>
                </a:tc>
              </a:tr>
              <a:tr h="644019">
                <a:tc>
                  <a:txBody>
                    <a:bodyPr/>
                    <a:lstStyle/>
                    <a:p>
                      <a:pPr marL="0" marR="0" algn="ctr">
                        <a:lnSpc>
                          <a:spcPct val="115000"/>
                        </a:lnSpc>
                        <a:spcBef>
                          <a:spcPts val="0"/>
                        </a:spcBef>
                        <a:spcAft>
                          <a:spcPts val="0"/>
                        </a:spcAft>
                      </a:pPr>
                      <a:r>
                        <a:rPr lang="en-US" sz="1400" dirty="0" err="1">
                          <a:effectLst/>
                        </a:rPr>
                        <a:t>country_id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Country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3</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PK</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644019">
                <a:tc>
                  <a:txBody>
                    <a:bodyPr/>
                    <a:lstStyle/>
                    <a:p>
                      <a:pPr marL="0" marR="0" algn="ctr">
                        <a:lnSpc>
                          <a:spcPct val="115000"/>
                        </a:lnSpc>
                        <a:spcBef>
                          <a:spcPts val="0"/>
                        </a:spcBef>
                        <a:spcAft>
                          <a:spcPts val="0"/>
                        </a:spcAft>
                      </a:pPr>
                      <a:r>
                        <a:rPr lang="en-US" sz="1400" dirty="0" err="1">
                          <a:effectLst/>
                        </a:rPr>
                        <a:t>country_name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Country Name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sp>
        <p:nvSpPr>
          <p:cNvPr id="8" name="Rectangle 7"/>
          <p:cNvSpPr/>
          <p:nvPr/>
        </p:nvSpPr>
        <p:spPr>
          <a:xfrm>
            <a:off x="1028700" y="1041401"/>
            <a:ext cx="8115300" cy="1477328"/>
          </a:xfrm>
          <a:prstGeom prst="rect">
            <a:avLst/>
          </a:prstGeom>
        </p:spPr>
        <p:txBody>
          <a:bodyPr wrap="square">
            <a:spAutoFit/>
          </a:bodyPr>
          <a:lstStyle/>
          <a:p>
            <a:endParaRPr lang="en-US" b="1" u="sng" dirty="0" smtClean="0">
              <a:latin typeface="Calibri" pitchFamily="34" charset="0"/>
              <a:ea typeface="Calibri" pitchFamily="34" charset="0"/>
              <a:cs typeface="Times New Roman" pitchFamily="18" charset="0"/>
            </a:endParaRPr>
          </a:p>
          <a:p>
            <a:endParaRPr lang="en-US" b="1" u="sng" dirty="0">
              <a:latin typeface="Calibri" pitchFamily="34" charset="0"/>
              <a:ea typeface="Calibri" pitchFamily="34" charset="0"/>
              <a:cs typeface="Times New Roman" pitchFamily="18" charset="0"/>
            </a:endParaRPr>
          </a:p>
          <a:p>
            <a:endParaRPr lang="en-US" b="1" u="sng" dirty="0" smtClean="0">
              <a:latin typeface="Calibri" pitchFamily="34" charset="0"/>
              <a:ea typeface="Calibri" pitchFamily="34" charset="0"/>
              <a:cs typeface="Times New Roman" pitchFamily="18" charset="0"/>
            </a:endParaRPr>
          </a:p>
          <a:p>
            <a:endParaRPr lang="en-US" b="1" u="sng" dirty="0">
              <a:latin typeface="Calibri" pitchFamily="34" charset="0"/>
              <a:ea typeface="Calibri" pitchFamily="34" charset="0"/>
              <a:cs typeface="Times New Roman" pitchFamily="18" charset="0"/>
            </a:endParaRPr>
          </a:p>
          <a:p>
            <a:endParaRPr lang="en-US" b="1" u="sng" dirty="0" smtClean="0">
              <a:latin typeface="Calibri" pitchFamily="34" charset="0"/>
              <a:ea typeface="Calibri" pitchFamily="34" charset="0"/>
              <a:cs typeface="Times New Roman" pitchFamily="18" charset="0"/>
            </a:endParaRPr>
          </a:p>
        </p:txBody>
      </p:sp>
    </p:spTree>
    <p:extLst>
      <p:ext uri="{BB962C8B-B14F-4D97-AF65-F5344CB8AC3E}">
        <p14:creationId xmlns:p14="http://schemas.microsoft.com/office/powerpoint/2010/main" val="2100824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solidFill>
                  <a:srgbClr val="FF0000"/>
                </a:solidFill>
              </a:rPr>
              <a:t>Introduction To project</a:t>
            </a:r>
            <a:endParaRPr lang="en-US" dirty="0">
              <a:solidFill>
                <a:srgbClr val="FF0000"/>
              </a:solidFill>
            </a:endParaRPr>
          </a:p>
        </p:txBody>
      </p:sp>
      <p:sp>
        <p:nvSpPr>
          <p:cNvPr id="3" name="Content Placeholder 2"/>
          <p:cNvSpPr>
            <a:spLocks noGrp="1"/>
          </p:cNvSpPr>
          <p:nvPr>
            <p:ph sz="quarter" idx="1"/>
          </p:nvPr>
        </p:nvSpPr>
        <p:spPr/>
        <p:txBody>
          <a:bodyPr>
            <a:normAutofit lnSpcReduction="10000"/>
          </a:bodyPr>
          <a:lstStyle/>
          <a:p>
            <a:r>
              <a:rPr lang="en-US" dirty="0" smtClean="0"/>
              <a:t>An issue tracking system (ITS) is a web application that allows an enterprise to record and follow the progress of every problem  or  ”issue” that a computer system user identifies until the problem is resolved. With an </a:t>
            </a:r>
            <a:r>
              <a:rPr lang="en-US" dirty="0" err="1" smtClean="0"/>
              <a:t>ITS,an</a:t>
            </a:r>
            <a:r>
              <a:rPr lang="en-US" dirty="0" smtClean="0"/>
              <a:t> “issue”, which can be anything from a simple customer question to a detailed technical report of an error or bug, can be tracked by priority status, owner, or some other customized criteria. </a:t>
            </a:r>
          </a:p>
          <a:p>
            <a:r>
              <a:rPr lang="en-US" dirty="0" smtClean="0"/>
              <a:t>An ITS generally provides the user with a way to report an issue, track progression towards its resolution, and know who is responsible for resolving the issue. It also allows the manager of the system to customize the tracking procedure so that unnecessary documentation on the part of the problem solvers does not become a waste of time. Many kinds of enterprises use ITS applications, including software developers, manufacturers, IT help desks, and other service providers.</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45794519"/>
              </p:ext>
            </p:extLst>
          </p:nvPr>
        </p:nvGraphicFramePr>
        <p:xfrm>
          <a:off x="265610" y="2204720"/>
          <a:ext cx="11694160" cy="3265712"/>
        </p:xfrm>
        <a:graphic>
          <a:graphicData uri="http://schemas.openxmlformats.org/drawingml/2006/table">
            <a:tbl>
              <a:tblPr firstRow="1" firstCol="1" bandRow="1">
                <a:tableStyleId>{775DCB02-9BB8-47FD-8907-85C794F793BA}</a:tableStyleId>
              </a:tblPr>
              <a:tblGrid>
                <a:gridCol w="3207259"/>
                <a:gridCol w="3027832"/>
                <a:gridCol w="1255989"/>
                <a:gridCol w="1323275"/>
                <a:gridCol w="1309818"/>
                <a:gridCol w="1569987"/>
              </a:tblGrid>
              <a:tr h="816428">
                <a:tc>
                  <a:txBody>
                    <a:bodyPr/>
                    <a:lstStyle/>
                    <a:p>
                      <a:pPr marL="0" marR="0" algn="ctr">
                        <a:lnSpc>
                          <a:spcPct val="115000"/>
                        </a:lnSpc>
                        <a:spcBef>
                          <a:spcPts val="0"/>
                        </a:spcBef>
                        <a:spcAft>
                          <a:spcPts val="0"/>
                        </a:spcAft>
                      </a:pPr>
                      <a:r>
                        <a:rPr lang="en-US" sz="1400" b="1" dirty="0">
                          <a:effectLst/>
                        </a:rPr>
                        <a:t>Field Name</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1" dirty="0">
                          <a:effectLst/>
                        </a:rPr>
                        <a:t>Description</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1" dirty="0">
                          <a:effectLst/>
                        </a:rPr>
                        <a:t>Type </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1" dirty="0">
                          <a:effectLst/>
                        </a:rPr>
                        <a:t>Size</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1" dirty="0">
                          <a:effectLst/>
                        </a:rPr>
                        <a:t>Constraint</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1" dirty="0">
                          <a:effectLst/>
                        </a:rPr>
                        <a:t>Default Value</a:t>
                      </a:r>
                      <a:endParaRPr lang="en-US" sz="1400" b="1" dirty="0">
                        <a:effectLst/>
                        <a:latin typeface="Calibri"/>
                        <a:ea typeface="Calibri"/>
                        <a:cs typeface="Times New Roman"/>
                      </a:endParaRPr>
                    </a:p>
                  </a:txBody>
                  <a:tcPr marL="68580" marR="68580" marT="0" marB="0" anchor="ctr"/>
                </a:tc>
              </a:tr>
              <a:tr h="816428">
                <a:tc>
                  <a:txBody>
                    <a:bodyPr/>
                    <a:lstStyle/>
                    <a:p>
                      <a:pPr marL="0" marR="0" algn="ctr">
                        <a:lnSpc>
                          <a:spcPct val="115000"/>
                        </a:lnSpc>
                        <a:spcBef>
                          <a:spcPts val="0"/>
                        </a:spcBef>
                        <a:spcAft>
                          <a:spcPts val="0"/>
                        </a:spcAft>
                      </a:pPr>
                      <a:r>
                        <a:rPr lang="en-US" sz="1400" b="1" dirty="0" err="1">
                          <a:effectLst/>
                        </a:rPr>
                        <a:t>state_id</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dirty="0">
                          <a:effectLst/>
                        </a:rPr>
                        <a:t>State ID</a:t>
                      </a:r>
                      <a:endParaRPr lang="en-US" sz="1400" b="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dirty="0">
                          <a:effectLst/>
                        </a:rPr>
                        <a:t>Number</a:t>
                      </a:r>
                      <a:endParaRPr lang="en-US" sz="1400" b="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dirty="0">
                          <a:effectLst/>
                        </a:rPr>
                        <a:t>3</a:t>
                      </a:r>
                      <a:endParaRPr lang="en-US" sz="1400" b="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dirty="0">
                          <a:effectLst/>
                        </a:rPr>
                        <a:t>PK</a:t>
                      </a:r>
                      <a:endParaRPr lang="en-US" sz="1400" b="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dirty="0">
                          <a:effectLst/>
                        </a:rPr>
                        <a:t>Not Null</a:t>
                      </a:r>
                      <a:endParaRPr lang="en-US" sz="1400" b="0" dirty="0">
                        <a:effectLst/>
                        <a:latin typeface="Calibri"/>
                        <a:ea typeface="Calibri"/>
                        <a:cs typeface="Times New Roman"/>
                      </a:endParaRPr>
                    </a:p>
                  </a:txBody>
                  <a:tcPr marL="68580" marR="68580" marT="0" marB="0" anchor="ctr"/>
                </a:tc>
              </a:tr>
              <a:tr h="816428">
                <a:tc>
                  <a:txBody>
                    <a:bodyPr/>
                    <a:lstStyle/>
                    <a:p>
                      <a:pPr marL="0" marR="0" algn="ctr">
                        <a:lnSpc>
                          <a:spcPct val="115000"/>
                        </a:lnSpc>
                        <a:spcBef>
                          <a:spcPts val="0"/>
                        </a:spcBef>
                        <a:spcAft>
                          <a:spcPts val="0"/>
                        </a:spcAft>
                      </a:pPr>
                      <a:r>
                        <a:rPr lang="en-US" sz="1400" b="1" dirty="0" err="1">
                          <a:effectLst/>
                        </a:rPr>
                        <a:t>state_name</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dirty="0">
                          <a:effectLst/>
                        </a:rPr>
                        <a:t>State Name</a:t>
                      </a:r>
                      <a:endParaRPr lang="en-US" sz="1400" b="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dirty="0">
                          <a:effectLst/>
                        </a:rPr>
                        <a:t>Varchar2</a:t>
                      </a:r>
                      <a:endParaRPr lang="en-US" sz="1400" b="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a:effectLst/>
                        </a:rPr>
                        <a:t>50</a:t>
                      </a:r>
                      <a:endParaRPr lang="en-US" sz="1400" b="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dirty="0">
                          <a:effectLst/>
                        </a:rPr>
                        <a:t> </a:t>
                      </a:r>
                      <a:endParaRPr lang="en-US" sz="1400" b="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dirty="0">
                          <a:effectLst/>
                        </a:rPr>
                        <a:t>Not Null</a:t>
                      </a:r>
                      <a:endParaRPr lang="en-US" sz="1400" b="0" dirty="0">
                        <a:effectLst/>
                        <a:latin typeface="Calibri"/>
                        <a:ea typeface="Calibri"/>
                        <a:cs typeface="Times New Roman"/>
                      </a:endParaRPr>
                    </a:p>
                  </a:txBody>
                  <a:tcPr marL="68580" marR="68580" marT="0" marB="0" anchor="ctr"/>
                </a:tc>
              </a:tr>
              <a:tr h="816428">
                <a:tc>
                  <a:txBody>
                    <a:bodyPr/>
                    <a:lstStyle/>
                    <a:p>
                      <a:pPr marL="0" marR="0" algn="ctr">
                        <a:lnSpc>
                          <a:spcPct val="115000"/>
                        </a:lnSpc>
                        <a:spcBef>
                          <a:spcPts val="0"/>
                        </a:spcBef>
                        <a:spcAft>
                          <a:spcPts val="0"/>
                        </a:spcAft>
                      </a:pPr>
                      <a:r>
                        <a:rPr lang="en-US" sz="1400" b="1" dirty="0" err="1">
                          <a:effectLst/>
                        </a:rPr>
                        <a:t>country_id</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dirty="0">
                          <a:effectLst/>
                        </a:rPr>
                        <a:t>Country ID</a:t>
                      </a:r>
                      <a:endParaRPr lang="en-US" sz="1400" b="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a:effectLst/>
                        </a:rPr>
                        <a:t>Number</a:t>
                      </a:r>
                      <a:endParaRPr lang="en-US" sz="1400" b="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a:effectLst/>
                        </a:rPr>
                        <a:t>3</a:t>
                      </a:r>
                      <a:endParaRPr lang="en-US" sz="1400" b="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a:effectLst/>
                        </a:rPr>
                        <a:t>FK</a:t>
                      </a:r>
                      <a:endParaRPr lang="en-US" sz="1400" b="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b="0" dirty="0">
                          <a:effectLst/>
                        </a:rPr>
                        <a:t>Not Null</a:t>
                      </a:r>
                      <a:endParaRPr lang="en-US" sz="1400" b="0" dirty="0">
                        <a:effectLst/>
                        <a:latin typeface="Calibri"/>
                        <a:ea typeface="Calibri"/>
                        <a:cs typeface="Times New Roman"/>
                      </a:endParaRPr>
                    </a:p>
                  </a:txBody>
                  <a:tcPr marL="68580" marR="68580" marT="0" marB="0" anchor="ctr"/>
                </a:tc>
              </a:tr>
            </a:tbl>
          </a:graphicData>
        </a:graphic>
      </p:graphicFrame>
      <p:sp>
        <p:nvSpPr>
          <p:cNvPr id="4" name="Rectangle 1"/>
          <p:cNvSpPr>
            <a:spLocks noChangeArrowheads="1"/>
          </p:cNvSpPr>
          <p:nvPr/>
        </p:nvSpPr>
        <p:spPr bwMode="auto">
          <a:xfrm>
            <a:off x="0" y="1435839"/>
            <a:ext cx="144684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i="1"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i="1" strike="noStrike" cap="none" normalizeH="0" baseline="0" dirty="0" smtClean="0">
              <a:ln>
                <a:noFill/>
              </a:ln>
              <a:effectLst/>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001244501"/>
              </p:ext>
            </p:extLst>
          </p:nvPr>
        </p:nvGraphicFramePr>
        <p:xfrm>
          <a:off x="243114" y="775607"/>
          <a:ext cx="11663680" cy="1029564"/>
        </p:xfrm>
        <a:graphic>
          <a:graphicData uri="http://schemas.openxmlformats.org/drawingml/2006/table">
            <a:tbl>
              <a:tblPr firstRow="1" firstCol="1" bandRow="1">
                <a:tableStyleId>{775DCB02-9BB8-47FD-8907-85C794F793BA}</a:tableStyleId>
              </a:tblPr>
              <a:tblGrid>
                <a:gridCol w="5831840"/>
                <a:gridCol w="5831840"/>
              </a:tblGrid>
              <a:tr h="514782">
                <a:tc>
                  <a:txBody>
                    <a:bodyPr/>
                    <a:lstStyle/>
                    <a:p>
                      <a:pPr marL="0" marR="0" lvl="0" indent="0">
                        <a:lnSpc>
                          <a:spcPct val="115000"/>
                        </a:lnSpc>
                        <a:spcBef>
                          <a:spcPts val="0"/>
                        </a:spcBef>
                        <a:spcAft>
                          <a:spcPts val="0"/>
                        </a:spcAft>
                        <a:buFont typeface="+mj-lt"/>
                        <a:buNone/>
                      </a:pPr>
                      <a:r>
                        <a:rPr lang="en-US" sz="1400" dirty="0" smtClean="0">
                          <a:effectLst/>
                        </a:rPr>
                        <a:t>2. </a:t>
                      </a:r>
                      <a:r>
                        <a:rPr lang="en-US" sz="1400" dirty="0" err="1" smtClean="0">
                          <a:effectLst/>
                        </a:rPr>
                        <a:t>Tbl_STATE</a:t>
                      </a:r>
                      <a:endParaRPr lang="en-US" sz="11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 </a:t>
                      </a:r>
                      <a:endParaRPr lang="en-US" sz="1100" dirty="0">
                        <a:solidFill>
                          <a:srgbClr val="943634"/>
                        </a:solidFill>
                        <a:effectLst/>
                        <a:latin typeface="Calibri"/>
                        <a:ea typeface="Calibri"/>
                        <a:cs typeface="Times New Roman"/>
                      </a:endParaRPr>
                    </a:p>
                  </a:txBody>
                  <a:tcPr marL="68580" marR="68580" marT="0" marB="0"/>
                </a:tc>
              </a:tr>
              <a:tr h="514782">
                <a:tc>
                  <a:txBody>
                    <a:bodyPr/>
                    <a:lstStyle/>
                    <a:p>
                      <a:pPr marL="0" marR="0">
                        <a:lnSpc>
                          <a:spcPct val="115000"/>
                        </a:lnSpc>
                        <a:spcBef>
                          <a:spcPts val="0"/>
                        </a:spcBef>
                        <a:spcAft>
                          <a:spcPts val="0"/>
                        </a:spcAft>
                      </a:pPr>
                      <a:r>
                        <a:rPr lang="en-US" sz="1800" dirty="0">
                          <a:effectLst/>
                        </a:rPr>
                        <a:t> </a:t>
                      </a:r>
                      <a:r>
                        <a:rPr lang="en-US" sz="1400" dirty="0" smtClean="0">
                          <a:effectLst/>
                        </a:rPr>
                        <a:t>Description</a:t>
                      </a:r>
                      <a:r>
                        <a:rPr lang="en-US" sz="1400" dirty="0">
                          <a:effectLst/>
                        </a:rPr>
                        <a:t>:  </a:t>
                      </a:r>
                      <a:r>
                        <a:rPr lang="en-US" sz="1400" dirty="0" smtClean="0">
                          <a:effectLst/>
                        </a:rPr>
                        <a:t>Contain  </a:t>
                      </a:r>
                      <a:r>
                        <a:rPr lang="en-US" sz="1400" dirty="0">
                          <a:effectLst/>
                        </a:rPr>
                        <a:t>the  </a:t>
                      </a:r>
                      <a:r>
                        <a:rPr lang="en-US" sz="1400" dirty="0" smtClean="0">
                          <a:effectLst/>
                        </a:rPr>
                        <a:t>State</a:t>
                      </a:r>
                      <a:endParaRPr lang="en-US" sz="11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 </a:t>
                      </a:r>
                      <a:endParaRPr lang="en-US" sz="1100" dirty="0">
                        <a:solidFill>
                          <a:srgbClr val="943634"/>
                        </a:solidFill>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26717134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ChangeArrowheads="1"/>
          </p:cNvSpPr>
          <p:nvPr/>
        </p:nvSpPr>
        <p:spPr bwMode="auto">
          <a:xfrm>
            <a:off x="2738438" y="14970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3674841675"/>
              </p:ext>
            </p:extLst>
          </p:nvPr>
        </p:nvGraphicFramePr>
        <p:xfrm>
          <a:off x="259803" y="972810"/>
          <a:ext cx="11469190" cy="928914"/>
        </p:xfrm>
        <a:graphic>
          <a:graphicData uri="http://schemas.openxmlformats.org/drawingml/2006/table">
            <a:tbl>
              <a:tblPr firstRow="1" firstCol="1" bandRow="1">
                <a:tableStyleId>{775DCB02-9BB8-47FD-8907-85C794F793BA}</a:tableStyleId>
              </a:tblPr>
              <a:tblGrid>
                <a:gridCol w="5734595"/>
                <a:gridCol w="5734595"/>
              </a:tblGrid>
              <a:tr h="464457">
                <a:tc>
                  <a:txBody>
                    <a:bodyPr/>
                    <a:lstStyle/>
                    <a:p>
                      <a:pPr marL="0" marR="0" lvl="0" indent="0">
                        <a:lnSpc>
                          <a:spcPct val="115000"/>
                        </a:lnSpc>
                        <a:spcBef>
                          <a:spcPts val="0"/>
                        </a:spcBef>
                        <a:spcAft>
                          <a:spcPts val="0"/>
                        </a:spcAft>
                        <a:buFont typeface="+mj-lt"/>
                        <a:buNone/>
                      </a:pPr>
                      <a:r>
                        <a:rPr lang="en-US" sz="1400" dirty="0" smtClean="0">
                          <a:effectLst/>
                        </a:rPr>
                        <a:t>3.   </a:t>
                      </a:r>
                      <a:r>
                        <a:rPr lang="en-US" sz="1400" dirty="0" err="1" smtClean="0">
                          <a:effectLst/>
                        </a:rPr>
                        <a:t>Tbl_city</a:t>
                      </a:r>
                      <a:endParaRPr lang="en-US" sz="14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effectLst/>
                        </a:rPr>
                        <a:t> </a:t>
                      </a:r>
                      <a:endParaRPr lang="en-US" sz="1400" dirty="0">
                        <a:solidFill>
                          <a:srgbClr val="943634"/>
                        </a:solidFill>
                        <a:effectLst/>
                        <a:latin typeface="Calibri"/>
                        <a:ea typeface="Calibri"/>
                        <a:cs typeface="Times New Roman"/>
                      </a:endParaRPr>
                    </a:p>
                  </a:txBody>
                  <a:tcPr marL="68580" marR="68580" marT="0" marB="0"/>
                </a:tc>
              </a:tr>
              <a:tr h="464457">
                <a:tc>
                  <a:txBody>
                    <a:bodyPr/>
                    <a:lstStyle/>
                    <a:p>
                      <a:pPr marL="0" marR="0">
                        <a:lnSpc>
                          <a:spcPct val="115000"/>
                        </a:lnSpc>
                        <a:spcBef>
                          <a:spcPts val="0"/>
                        </a:spcBef>
                        <a:spcAft>
                          <a:spcPts val="0"/>
                        </a:spcAft>
                      </a:pPr>
                      <a:r>
                        <a:rPr lang="en-US" sz="1400" dirty="0">
                          <a:effectLst/>
                        </a:rPr>
                        <a:t>     Description: Enter  the  city</a:t>
                      </a:r>
                      <a:endParaRPr lang="en-US" sz="14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effectLst/>
                        </a:rPr>
                        <a:t> </a:t>
                      </a:r>
                      <a:endParaRPr lang="en-US" sz="1400" dirty="0">
                        <a:solidFill>
                          <a:srgbClr val="943634"/>
                        </a:solidFill>
                        <a:effectLst/>
                        <a:latin typeface="Calibri"/>
                        <a:ea typeface="Calibri"/>
                        <a:cs typeface="Times New Roman"/>
                      </a:endParaRPr>
                    </a:p>
                  </a:txBody>
                  <a:tcPr marL="68580" marR="68580" marT="0" marB="0"/>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726058881"/>
              </p:ext>
            </p:extLst>
          </p:nvPr>
        </p:nvGraphicFramePr>
        <p:xfrm>
          <a:off x="248195" y="2332448"/>
          <a:ext cx="11479347" cy="2895045"/>
        </p:xfrm>
        <a:graphic>
          <a:graphicData uri="http://schemas.openxmlformats.org/drawingml/2006/table">
            <a:tbl>
              <a:tblPr firstRow="1" firstCol="1" bandRow="1">
                <a:tableStyleId>{775DCB02-9BB8-47FD-8907-85C794F793BA}</a:tableStyleId>
              </a:tblPr>
              <a:tblGrid>
                <a:gridCol w="3181292"/>
                <a:gridCol w="3003317"/>
                <a:gridCol w="1245820"/>
                <a:gridCol w="1312561"/>
                <a:gridCol w="1179080"/>
                <a:gridCol w="1557277"/>
              </a:tblGrid>
              <a:tr h="904065">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Constraint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a:effectLst/>
                        <a:latin typeface="Calibri"/>
                        <a:ea typeface="Calibri"/>
                        <a:cs typeface="Times New Roman"/>
                      </a:endParaRPr>
                    </a:p>
                  </a:txBody>
                  <a:tcPr marL="68580" marR="68580" marT="0" marB="0" anchor="ctr"/>
                </a:tc>
              </a:tr>
              <a:tr h="663660">
                <a:tc>
                  <a:txBody>
                    <a:bodyPr/>
                    <a:lstStyle/>
                    <a:p>
                      <a:pPr marL="0" marR="0" algn="ctr">
                        <a:lnSpc>
                          <a:spcPct val="115000"/>
                        </a:lnSpc>
                        <a:spcBef>
                          <a:spcPts val="0"/>
                        </a:spcBef>
                        <a:spcAft>
                          <a:spcPts val="0"/>
                        </a:spcAft>
                      </a:pPr>
                      <a:r>
                        <a:rPr lang="en-US" sz="1400" dirty="0" err="1">
                          <a:effectLst/>
                        </a:rPr>
                        <a:t>city_id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City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3</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PK</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663660">
                <a:tc>
                  <a:txBody>
                    <a:bodyPr/>
                    <a:lstStyle/>
                    <a:p>
                      <a:pPr marL="0" marR="0" algn="ctr">
                        <a:lnSpc>
                          <a:spcPct val="115000"/>
                        </a:lnSpc>
                        <a:spcBef>
                          <a:spcPts val="0"/>
                        </a:spcBef>
                        <a:spcAft>
                          <a:spcPts val="0"/>
                        </a:spcAft>
                      </a:pPr>
                      <a:r>
                        <a:rPr lang="en-US" sz="1400" dirty="0" err="1">
                          <a:effectLst/>
                        </a:rPr>
                        <a:t>city_name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City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Varchar2</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50</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663660">
                <a:tc>
                  <a:txBody>
                    <a:bodyPr/>
                    <a:lstStyle/>
                    <a:p>
                      <a:pPr marL="0" marR="0" algn="ctr">
                        <a:lnSpc>
                          <a:spcPct val="115000"/>
                        </a:lnSpc>
                        <a:spcBef>
                          <a:spcPts val="0"/>
                        </a:spcBef>
                        <a:spcAft>
                          <a:spcPts val="0"/>
                        </a:spcAft>
                      </a:pPr>
                      <a:r>
                        <a:rPr lang="en-US" sz="1400" dirty="0" err="1">
                          <a:effectLst/>
                        </a:rPr>
                        <a:t>state_id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State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3</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FK</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44102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55979734"/>
              </p:ext>
            </p:extLst>
          </p:nvPr>
        </p:nvGraphicFramePr>
        <p:xfrm>
          <a:off x="333829" y="2679700"/>
          <a:ext cx="11596913" cy="2438400"/>
        </p:xfrm>
        <a:graphic>
          <a:graphicData uri="http://schemas.openxmlformats.org/drawingml/2006/table">
            <a:tbl>
              <a:tblPr firstRow="1" firstCol="1" bandRow="1">
                <a:tableStyleId>{775DCB02-9BB8-47FD-8907-85C794F793BA}</a:tableStyleId>
              </a:tblPr>
              <a:tblGrid>
                <a:gridCol w="3213873"/>
                <a:gridCol w="3034077"/>
                <a:gridCol w="1258579"/>
                <a:gridCol w="1326005"/>
                <a:gridCol w="1191155"/>
                <a:gridCol w="1573224"/>
              </a:tblGrid>
              <a:tr h="812800">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Type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Size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Constraint</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Default Value</a:t>
                      </a:r>
                      <a:endParaRPr lang="en-US" sz="1400" dirty="0">
                        <a:effectLst/>
                        <a:latin typeface="Calibri"/>
                        <a:ea typeface="Calibri"/>
                        <a:cs typeface="Times New Roman"/>
                      </a:endParaRPr>
                    </a:p>
                  </a:txBody>
                  <a:tcPr marL="68580" marR="68580" marT="0" marB="0" anchor="ctr"/>
                </a:tc>
              </a:tr>
              <a:tr h="812800">
                <a:tc>
                  <a:txBody>
                    <a:bodyPr/>
                    <a:lstStyle/>
                    <a:p>
                      <a:pPr marL="0" marR="0" algn="ctr">
                        <a:lnSpc>
                          <a:spcPct val="115000"/>
                        </a:lnSpc>
                        <a:spcBef>
                          <a:spcPts val="0"/>
                        </a:spcBef>
                        <a:spcAft>
                          <a:spcPts val="0"/>
                        </a:spcAft>
                      </a:pPr>
                      <a:r>
                        <a:rPr lang="en-US" sz="1400" dirty="0" err="1">
                          <a:effectLst/>
                        </a:rPr>
                        <a:t>user_role_id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User Role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3</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812800">
                <a:tc>
                  <a:txBody>
                    <a:bodyPr/>
                    <a:lstStyle/>
                    <a:p>
                      <a:pPr marL="0" marR="0" algn="ctr">
                        <a:lnSpc>
                          <a:spcPct val="115000"/>
                        </a:lnSpc>
                        <a:spcBef>
                          <a:spcPts val="0"/>
                        </a:spcBef>
                        <a:spcAft>
                          <a:spcPts val="0"/>
                        </a:spcAft>
                      </a:pPr>
                      <a:r>
                        <a:rPr lang="en-US" sz="1400">
                          <a:effectLst/>
                        </a:rPr>
                        <a:t>user_role_description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User Role 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sp>
        <p:nvSpPr>
          <p:cNvPr id="6" name="Rectangle 5"/>
          <p:cNvSpPr/>
          <p:nvPr/>
        </p:nvSpPr>
        <p:spPr>
          <a:xfrm>
            <a:off x="457199" y="901700"/>
            <a:ext cx="10239829" cy="923330"/>
          </a:xfrm>
          <a:prstGeom prst="rect">
            <a:avLst/>
          </a:prstGeom>
        </p:spPr>
        <p:txBody>
          <a:bodyPr wrap="square">
            <a:spAutoFit/>
          </a:bodyPr>
          <a:lstStyle/>
          <a:p>
            <a:pPr lvl="0" defTabSz="914400" eaLnBrk="1" hangingPunct="1"/>
            <a:endParaRPr lang="en-US" b="1" u="sng" dirty="0" smtClean="0">
              <a:latin typeface="Calibri" pitchFamily="34" charset="0"/>
              <a:ea typeface="Calibri" pitchFamily="34" charset="0"/>
              <a:cs typeface="Times New Roman" pitchFamily="18" charset="0"/>
            </a:endParaRPr>
          </a:p>
          <a:p>
            <a:pPr lvl="0" defTabSz="914400" eaLnBrk="1" hangingPunct="1"/>
            <a:endParaRPr lang="en-US" b="1" u="sng" dirty="0">
              <a:latin typeface="Calibri" pitchFamily="34" charset="0"/>
              <a:ea typeface="Calibri" pitchFamily="34" charset="0"/>
              <a:cs typeface="Times New Roman" pitchFamily="18" charset="0"/>
            </a:endParaRPr>
          </a:p>
          <a:p>
            <a:pPr lvl="0" defTabSz="914400" eaLnBrk="1" hangingPunct="1"/>
            <a:endParaRPr lang="en-US" b="1" u="sng" dirty="0" smtClean="0">
              <a:latin typeface="Calibri" pitchFamily="34" charset="0"/>
              <a:ea typeface="Calibri" pitchFamily="34"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611744465"/>
              </p:ext>
            </p:extLst>
          </p:nvPr>
        </p:nvGraphicFramePr>
        <p:xfrm>
          <a:off x="301171" y="1199718"/>
          <a:ext cx="11663680" cy="1029564"/>
        </p:xfrm>
        <a:graphic>
          <a:graphicData uri="http://schemas.openxmlformats.org/drawingml/2006/table">
            <a:tbl>
              <a:tblPr firstRow="1" firstCol="1" bandRow="1">
                <a:tableStyleId>{775DCB02-9BB8-47FD-8907-85C794F793BA}</a:tableStyleId>
              </a:tblPr>
              <a:tblGrid>
                <a:gridCol w="5831840"/>
                <a:gridCol w="5831840"/>
              </a:tblGrid>
              <a:tr h="514782">
                <a:tc>
                  <a:txBody>
                    <a:bodyPr/>
                    <a:lstStyle/>
                    <a:p>
                      <a:pPr marL="0" marR="0" lvl="0" indent="0">
                        <a:lnSpc>
                          <a:spcPct val="115000"/>
                        </a:lnSpc>
                        <a:spcBef>
                          <a:spcPts val="0"/>
                        </a:spcBef>
                        <a:spcAft>
                          <a:spcPts val="0"/>
                        </a:spcAft>
                        <a:buFont typeface="+mj-lt"/>
                        <a:buNone/>
                      </a:pPr>
                      <a:r>
                        <a:rPr lang="en-US" sz="1400" dirty="0" smtClean="0">
                          <a:effectLst/>
                        </a:rPr>
                        <a:t>4. </a:t>
                      </a:r>
                      <a:r>
                        <a:rPr lang="en-US" sz="1400" dirty="0" err="1" smtClean="0">
                          <a:effectLst/>
                        </a:rPr>
                        <a:t>Tbl_User_Role</a:t>
                      </a:r>
                      <a:endParaRPr lang="en-US" sz="11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 </a:t>
                      </a:r>
                      <a:endParaRPr lang="en-US" sz="1100" dirty="0">
                        <a:solidFill>
                          <a:srgbClr val="943634"/>
                        </a:solidFill>
                        <a:effectLst/>
                        <a:latin typeface="Calibri"/>
                        <a:ea typeface="Calibri"/>
                        <a:cs typeface="Times New Roman"/>
                      </a:endParaRPr>
                    </a:p>
                  </a:txBody>
                  <a:tcPr marL="68580" marR="68580" marT="0" marB="0"/>
                </a:tc>
              </a:tr>
              <a:tr h="514782">
                <a:tc>
                  <a:txBody>
                    <a:bodyPr/>
                    <a:lstStyle/>
                    <a:p>
                      <a:pPr marL="0" marR="0">
                        <a:lnSpc>
                          <a:spcPct val="115000"/>
                        </a:lnSpc>
                        <a:spcBef>
                          <a:spcPts val="0"/>
                        </a:spcBef>
                        <a:spcAft>
                          <a:spcPts val="0"/>
                        </a:spcAft>
                      </a:pPr>
                      <a:r>
                        <a:rPr lang="en-US" sz="1800" dirty="0">
                          <a:effectLst/>
                        </a:rPr>
                        <a:t> </a:t>
                      </a:r>
                      <a:r>
                        <a:rPr lang="en-US" sz="1400" dirty="0" smtClean="0">
                          <a:effectLst/>
                        </a:rPr>
                        <a:t>Description</a:t>
                      </a:r>
                      <a:r>
                        <a:rPr lang="en-US" sz="1400" dirty="0">
                          <a:effectLst/>
                        </a:rPr>
                        <a:t>:  </a:t>
                      </a:r>
                      <a:r>
                        <a:rPr lang="en-US" sz="1400" dirty="0" smtClean="0">
                          <a:effectLst/>
                        </a:rPr>
                        <a:t>Contain</a:t>
                      </a:r>
                      <a:r>
                        <a:rPr lang="en-US" sz="1400" baseline="0" dirty="0" smtClean="0">
                          <a:effectLst/>
                        </a:rPr>
                        <a:t> the User Role</a:t>
                      </a:r>
                      <a:endParaRPr lang="en-US" sz="11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 </a:t>
                      </a:r>
                      <a:endParaRPr lang="en-US" sz="1100" dirty="0">
                        <a:solidFill>
                          <a:srgbClr val="943634"/>
                        </a:solidFill>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22344111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97243681"/>
              </p:ext>
            </p:extLst>
          </p:nvPr>
        </p:nvGraphicFramePr>
        <p:xfrm>
          <a:off x="457200" y="966580"/>
          <a:ext cx="11194868" cy="1135330"/>
        </p:xfrm>
        <a:graphic>
          <a:graphicData uri="http://schemas.openxmlformats.org/drawingml/2006/table">
            <a:tbl>
              <a:tblPr firstRow="1" firstCol="1" bandRow="1">
                <a:tableStyleId>{775DCB02-9BB8-47FD-8907-85C794F793BA}</a:tableStyleId>
              </a:tblPr>
              <a:tblGrid>
                <a:gridCol w="5597434"/>
                <a:gridCol w="5597434"/>
              </a:tblGrid>
              <a:tr h="378443">
                <a:tc>
                  <a:txBody>
                    <a:bodyPr/>
                    <a:lstStyle/>
                    <a:p>
                      <a:pPr marL="0" marR="0" lvl="0" indent="0">
                        <a:lnSpc>
                          <a:spcPct val="115000"/>
                        </a:lnSpc>
                        <a:spcBef>
                          <a:spcPts val="0"/>
                        </a:spcBef>
                        <a:spcAft>
                          <a:spcPts val="0"/>
                        </a:spcAft>
                        <a:buFont typeface="+mj-lt"/>
                        <a:buNone/>
                      </a:pPr>
                      <a:r>
                        <a:rPr lang="en-US" sz="1400" dirty="0" smtClean="0">
                          <a:effectLst/>
                        </a:rPr>
                        <a:t>5. </a:t>
                      </a:r>
                      <a:r>
                        <a:rPr lang="en-US" sz="1400" dirty="0" err="1" smtClean="0">
                          <a:effectLst/>
                        </a:rPr>
                        <a:t>Tbl_sequrity_question</a:t>
                      </a:r>
                      <a:endParaRPr lang="en-US" sz="11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effectLst/>
                        </a:rPr>
                        <a:t> </a:t>
                      </a:r>
                      <a:endParaRPr lang="en-US" sz="1100">
                        <a:solidFill>
                          <a:srgbClr val="943634"/>
                        </a:solidFill>
                        <a:effectLst/>
                        <a:latin typeface="Calibri"/>
                        <a:ea typeface="Calibri"/>
                        <a:cs typeface="Times New Roman"/>
                      </a:endParaRPr>
                    </a:p>
                  </a:txBody>
                  <a:tcPr marL="68580" marR="68580" marT="0" marB="0"/>
                </a:tc>
              </a:tr>
              <a:tr h="756887">
                <a:tc>
                  <a:txBody>
                    <a:bodyPr/>
                    <a:lstStyle/>
                    <a:p>
                      <a:pPr marL="0" marR="0">
                        <a:lnSpc>
                          <a:spcPct val="115000"/>
                        </a:lnSpc>
                        <a:spcBef>
                          <a:spcPts val="0"/>
                        </a:spcBef>
                        <a:spcAft>
                          <a:spcPts val="0"/>
                        </a:spcAft>
                      </a:pPr>
                      <a:r>
                        <a:rPr lang="en-US" sz="1400" dirty="0">
                          <a:effectLst/>
                        </a:rPr>
                        <a:t>      Description: Enter the question for  </a:t>
                      </a:r>
                      <a:r>
                        <a:rPr lang="en-US" sz="1400" dirty="0" err="1" smtClean="0">
                          <a:effectLst/>
                        </a:rPr>
                        <a:t>Sequrity</a:t>
                      </a:r>
                      <a:r>
                        <a:rPr lang="en-US" sz="1400" dirty="0">
                          <a:effectLst/>
                        </a:rPr>
                        <a:t>.                             </a:t>
                      </a:r>
                      <a:endParaRPr lang="en-US" sz="11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effectLst/>
                        </a:rPr>
                        <a:t> </a:t>
                      </a:r>
                      <a:endParaRPr lang="en-US" sz="1100" dirty="0">
                        <a:effectLst/>
                      </a:endParaRPr>
                    </a:p>
                    <a:p>
                      <a:pPr marL="0" marR="0">
                        <a:lnSpc>
                          <a:spcPct val="115000"/>
                        </a:lnSpc>
                        <a:spcBef>
                          <a:spcPts val="0"/>
                        </a:spcBef>
                        <a:spcAft>
                          <a:spcPts val="0"/>
                        </a:spcAft>
                      </a:pPr>
                      <a:r>
                        <a:rPr lang="en-US" sz="1400" dirty="0">
                          <a:effectLst/>
                        </a:rPr>
                        <a:t> </a:t>
                      </a:r>
                      <a:endParaRPr lang="en-US" sz="1100" dirty="0">
                        <a:solidFill>
                          <a:srgbClr val="943634"/>
                        </a:solidFill>
                        <a:effectLst/>
                        <a:latin typeface="Calibri"/>
                        <a:ea typeface="Calibri"/>
                        <a:cs typeface="Times New Roman"/>
                      </a:endParaRPr>
                    </a:p>
                  </a:txBody>
                  <a:tcPr marL="68580" marR="68580" marT="0" marB="0"/>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25186119"/>
              </p:ext>
            </p:extLst>
          </p:nvPr>
        </p:nvGraphicFramePr>
        <p:xfrm>
          <a:off x="457199" y="2409372"/>
          <a:ext cx="11176000" cy="3073918"/>
        </p:xfrm>
        <a:graphic>
          <a:graphicData uri="http://schemas.openxmlformats.org/drawingml/2006/table">
            <a:tbl>
              <a:tblPr firstRow="1" firstCol="1" bandRow="1">
                <a:tableStyleId>{775DCB02-9BB8-47FD-8907-85C794F793BA}</a:tableStyleId>
              </a:tblPr>
              <a:tblGrid>
                <a:gridCol w="3065147"/>
                <a:gridCol w="2893670"/>
                <a:gridCol w="1200338"/>
                <a:gridCol w="1264642"/>
                <a:gridCol w="1251781"/>
                <a:gridCol w="1500422"/>
              </a:tblGrid>
              <a:tr h="1275978">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Type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Size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Constraint</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a:effectLst/>
                        <a:latin typeface="Calibri"/>
                        <a:ea typeface="Calibri"/>
                        <a:cs typeface="Times New Roman"/>
                      </a:endParaRPr>
                    </a:p>
                  </a:txBody>
                  <a:tcPr marL="68580" marR="68580" marT="0" marB="0" anchor="ctr"/>
                </a:tc>
              </a:tr>
              <a:tr h="898970">
                <a:tc>
                  <a:txBody>
                    <a:bodyPr/>
                    <a:lstStyle/>
                    <a:p>
                      <a:pPr marL="0" marR="0" algn="ctr">
                        <a:lnSpc>
                          <a:spcPct val="115000"/>
                        </a:lnSpc>
                        <a:spcBef>
                          <a:spcPts val="0"/>
                        </a:spcBef>
                        <a:spcAft>
                          <a:spcPts val="0"/>
                        </a:spcAft>
                      </a:pPr>
                      <a:r>
                        <a:rPr lang="en-US" sz="1400" dirty="0" err="1">
                          <a:effectLst/>
                        </a:rPr>
                        <a:t>security_question_id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Question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3</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PK</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898970">
                <a:tc>
                  <a:txBody>
                    <a:bodyPr/>
                    <a:lstStyle/>
                    <a:p>
                      <a:pPr marL="0" marR="0" algn="ctr">
                        <a:lnSpc>
                          <a:spcPct val="115000"/>
                        </a:lnSpc>
                        <a:spcBef>
                          <a:spcPts val="0"/>
                        </a:spcBef>
                        <a:spcAft>
                          <a:spcPts val="0"/>
                        </a:spcAft>
                      </a:pPr>
                      <a:r>
                        <a:rPr lang="en-US" sz="1400">
                          <a:effectLst/>
                        </a:rPr>
                        <a:t>security_question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Question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sp>
        <p:nvSpPr>
          <p:cNvPr id="5" name="Rectangle 4"/>
          <p:cNvSpPr/>
          <p:nvPr/>
        </p:nvSpPr>
        <p:spPr>
          <a:xfrm>
            <a:off x="457200" y="1701800"/>
            <a:ext cx="8686800" cy="400110"/>
          </a:xfrm>
          <a:prstGeom prst="rect">
            <a:avLst/>
          </a:prstGeom>
        </p:spPr>
        <p:txBody>
          <a:bodyPr wrap="square">
            <a:spAutoFit/>
          </a:bodyPr>
          <a:lstStyle/>
          <a:p>
            <a:pPr lvl="0" defTabSz="914400" eaLnBrk="1" hangingPunct="1"/>
            <a:r>
              <a:rPr lang="en-US" sz="2000" dirty="0" smtClean="0">
                <a:latin typeface="Calibri" pitchFamily="34" charset="0"/>
                <a:ea typeface="Calibri" pitchFamily="34" charset="0"/>
                <a:cs typeface="Times New Roman" pitchFamily="18" charset="0"/>
              </a:rPr>
              <a:t> </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2264285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64736220"/>
              </p:ext>
            </p:extLst>
          </p:nvPr>
        </p:nvGraphicFramePr>
        <p:xfrm>
          <a:off x="261257" y="2606752"/>
          <a:ext cx="11582400" cy="2774765"/>
        </p:xfrm>
        <a:graphic>
          <a:graphicData uri="http://schemas.openxmlformats.org/drawingml/2006/table">
            <a:tbl>
              <a:tblPr firstRow="1" firstCol="1" bandRow="1">
                <a:tableStyleId>{775DCB02-9BB8-47FD-8907-85C794F793BA}</a:tableStyleId>
              </a:tblPr>
              <a:tblGrid>
                <a:gridCol w="3209851"/>
                <a:gridCol w="3030280"/>
                <a:gridCol w="1257005"/>
                <a:gridCol w="1324344"/>
                <a:gridCol w="1189665"/>
                <a:gridCol w="1571255"/>
              </a:tblGrid>
              <a:tr h="1049421">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Type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a:effectLst/>
                        <a:latin typeface="Calibri"/>
                        <a:ea typeface="Calibri"/>
                        <a:cs typeface="Times New Roman"/>
                      </a:endParaRPr>
                    </a:p>
                  </a:txBody>
                  <a:tcPr marL="68580" marR="68580" marT="0" marB="0" anchor="ctr"/>
                </a:tc>
              </a:tr>
              <a:tr h="862672">
                <a:tc>
                  <a:txBody>
                    <a:bodyPr/>
                    <a:lstStyle/>
                    <a:p>
                      <a:pPr marL="0" marR="0" algn="ctr">
                        <a:lnSpc>
                          <a:spcPct val="115000"/>
                        </a:lnSpc>
                        <a:spcBef>
                          <a:spcPts val="0"/>
                        </a:spcBef>
                        <a:spcAft>
                          <a:spcPts val="0"/>
                        </a:spcAft>
                      </a:pPr>
                      <a:r>
                        <a:rPr lang="en-US" sz="1400">
                          <a:effectLst/>
                        </a:rPr>
                        <a:t>pmt_priority_id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err="1">
                          <a:effectLst/>
                        </a:rPr>
                        <a:t>Pmt</a:t>
                      </a:r>
                      <a:r>
                        <a:rPr lang="en-US" sz="1400" dirty="0">
                          <a:effectLst/>
                        </a:rPr>
                        <a:t> Priority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PK</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862672">
                <a:tc>
                  <a:txBody>
                    <a:bodyPr/>
                    <a:lstStyle/>
                    <a:p>
                      <a:pPr marL="0" marR="0" algn="ctr">
                        <a:lnSpc>
                          <a:spcPct val="115000"/>
                        </a:lnSpc>
                        <a:spcBef>
                          <a:spcPts val="0"/>
                        </a:spcBef>
                        <a:spcAft>
                          <a:spcPts val="0"/>
                        </a:spcAft>
                      </a:pPr>
                      <a:r>
                        <a:rPr lang="en-US" sz="1400">
                          <a:effectLst/>
                        </a:rPr>
                        <a:t>pmt_priority</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Pmt Priority</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33480688"/>
              </p:ext>
            </p:extLst>
          </p:nvPr>
        </p:nvGraphicFramePr>
        <p:xfrm>
          <a:off x="277436" y="1225922"/>
          <a:ext cx="11647357" cy="741680"/>
        </p:xfrm>
        <a:graphic>
          <a:graphicData uri="http://schemas.openxmlformats.org/drawingml/2006/table">
            <a:tbl>
              <a:tblPr firstRow="1" bandRow="1">
                <a:tableStyleId>{775DCB02-9BB8-47FD-8907-85C794F793BA}</a:tableStyleId>
              </a:tblPr>
              <a:tblGrid>
                <a:gridCol w="11647357"/>
              </a:tblGrid>
              <a:tr h="370840">
                <a:tc>
                  <a:txBody>
                    <a:bodyPr/>
                    <a:lstStyle/>
                    <a:p>
                      <a:r>
                        <a:rPr lang="en-US" sz="1400" dirty="0" smtClean="0"/>
                        <a:t>6. </a:t>
                      </a:r>
                      <a:r>
                        <a:rPr lang="en-US" sz="1400" dirty="0" err="1" smtClean="0"/>
                        <a:t>tbl_PMT_Priority</a:t>
                      </a:r>
                      <a:endParaRPr lang="en-US" sz="1400" dirty="0"/>
                    </a:p>
                  </a:txBody>
                  <a:tcPr/>
                </a:tc>
              </a:tr>
              <a:tr h="370840">
                <a:tc>
                  <a:txBody>
                    <a:bodyPr/>
                    <a:lstStyle/>
                    <a:p>
                      <a:r>
                        <a:rPr lang="en-US" sz="1400" b="1" dirty="0" smtClean="0"/>
                        <a:t>Description: contain</a:t>
                      </a:r>
                      <a:r>
                        <a:rPr lang="en-US" sz="1400" b="1" baseline="0" dirty="0" smtClean="0"/>
                        <a:t> all Project, Module &amp; Task Priority (</a:t>
                      </a:r>
                      <a:r>
                        <a:rPr lang="en-US" sz="1400" b="1" baseline="0" dirty="0" err="1" smtClean="0"/>
                        <a:t>High,Low,Medium</a:t>
                      </a:r>
                      <a:r>
                        <a:rPr lang="en-US" sz="1400" b="1" baseline="0" dirty="0" smtClean="0"/>
                        <a:t>)</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27472484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41765152"/>
              </p:ext>
            </p:extLst>
          </p:nvPr>
        </p:nvGraphicFramePr>
        <p:xfrm>
          <a:off x="406400" y="1842123"/>
          <a:ext cx="11393714" cy="3396827"/>
        </p:xfrm>
        <a:graphic>
          <a:graphicData uri="http://schemas.openxmlformats.org/drawingml/2006/table">
            <a:tbl>
              <a:tblPr firstRow="1" firstCol="1" bandRow="1">
                <a:tableStyleId>{775DCB02-9BB8-47FD-8907-85C794F793BA}</a:tableStyleId>
              </a:tblPr>
              <a:tblGrid>
                <a:gridCol w="3157560"/>
                <a:gridCol w="2980914"/>
                <a:gridCol w="1236527"/>
                <a:gridCol w="1302769"/>
                <a:gridCol w="1170284"/>
                <a:gridCol w="1545660"/>
              </a:tblGrid>
              <a:tr h="1089763">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Type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Size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err="1">
                          <a:effectLst/>
                        </a:rPr>
                        <a:t>Contraint</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Default Value</a:t>
                      </a:r>
                      <a:endParaRPr lang="en-US" sz="1400" dirty="0">
                        <a:effectLst/>
                        <a:latin typeface="Calibri"/>
                        <a:ea typeface="Calibri"/>
                        <a:cs typeface="Times New Roman"/>
                      </a:endParaRPr>
                    </a:p>
                  </a:txBody>
                  <a:tcPr marL="68580" marR="68580" marT="0" marB="0" anchor="ctr"/>
                </a:tc>
              </a:tr>
              <a:tr h="1153532">
                <a:tc>
                  <a:txBody>
                    <a:bodyPr/>
                    <a:lstStyle/>
                    <a:p>
                      <a:pPr marL="0" marR="0" algn="ctr">
                        <a:lnSpc>
                          <a:spcPct val="115000"/>
                        </a:lnSpc>
                        <a:spcBef>
                          <a:spcPts val="0"/>
                        </a:spcBef>
                        <a:spcAft>
                          <a:spcPts val="0"/>
                        </a:spcAft>
                      </a:pPr>
                      <a:r>
                        <a:rPr lang="en-US" sz="1400">
                          <a:effectLst/>
                        </a:rPr>
                        <a:t>pmt_status_id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err="1">
                          <a:effectLst/>
                        </a:rPr>
                        <a:t>Pmt</a:t>
                      </a:r>
                      <a:r>
                        <a:rPr lang="en-US" sz="1400" dirty="0">
                          <a:effectLst/>
                        </a:rPr>
                        <a:t> Status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1153532">
                <a:tc>
                  <a:txBody>
                    <a:bodyPr/>
                    <a:lstStyle/>
                    <a:p>
                      <a:pPr marL="0" marR="0" algn="ctr">
                        <a:lnSpc>
                          <a:spcPct val="115000"/>
                        </a:lnSpc>
                        <a:spcBef>
                          <a:spcPts val="0"/>
                        </a:spcBef>
                        <a:spcAft>
                          <a:spcPts val="0"/>
                        </a:spcAft>
                      </a:pPr>
                      <a:r>
                        <a:rPr lang="en-US" sz="1400">
                          <a:effectLst/>
                        </a:rPr>
                        <a:t>pmt_status</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Pmt Status</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16886512"/>
              </p:ext>
            </p:extLst>
          </p:nvPr>
        </p:nvGraphicFramePr>
        <p:xfrm>
          <a:off x="450180" y="715304"/>
          <a:ext cx="11335420" cy="741680"/>
        </p:xfrm>
        <a:graphic>
          <a:graphicData uri="http://schemas.openxmlformats.org/drawingml/2006/table">
            <a:tbl>
              <a:tblPr firstRow="1" bandRow="1">
                <a:tableStyleId>{775DCB02-9BB8-47FD-8907-85C794F793BA}</a:tableStyleId>
              </a:tblPr>
              <a:tblGrid>
                <a:gridCol w="11335420"/>
              </a:tblGrid>
              <a:tr h="370840">
                <a:tc>
                  <a:txBody>
                    <a:bodyPr/>
                    <a:lstStyle/>
                    <a:p>
                      <a:r>
                        <a:rPr lang="en-US" sz="1400" dirty="0" smtClean="0"/>
                        <a:t>7. </a:t>
                      </a:r>
                      <a:r>
                        <a:rPr lang="en-US" sz="1400" dirty="0" err="1" smtClean="0"/>
                        <a:t>tbl_PMT_Status</a:t>
                      </a:r>
                      <a:endParaRPr lang="en-US" sz="1400" dirty="0"/>
                    </a:p>
                  </a:txBody>
                  <a:tcPr/>
                </a:tc>
              </a:tr>
              <a:tr h="370840">
                <a:tc>
                  <a:txBody>
                    <a:bodyPr/>
                    <a:lstStyle/>
                    <a:p>
                      <a:r>
                        <a:rPr lang="en-US" sz="1400" b="1" dirty="0" smtClean="0"/>
                        <a:t>Description: Contain</a:t>
                      </a:r>
                      <a:r>
                        <a:rPr lang="en-US" sz="1400" b="1" baseline="0" dirty="0" smtClean="0"/>
                        <a:t> Project , Module, Task Status(for </a:t>
                      </a:r>
                      <a:r>
                        <a:rPr lang="en-US" sz="1400" b="1" baseline="0" dirty="0" err="1" smtClean="0"/>
                        <a:t>Exa</a:t>
                      </a:r>
                      <a:r>
                        <a:rPr lang="en-US" sz="1400" b="1" baseline="0" dirty="0" smtClean="0"/>
                        <a:t> : Hold, Running, Rejected)</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21219415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99377272"/>
              </p:ext>
            </p:extLst>
          </p:nvPr>
        </p:nvGraphicFramePr>
        <p:xfrm>
          <a:off x="406400" y="1872343"/>
          <a:ext cx="11234056" cy="3619645"/>
        </p:xfrm>
        <a:graphic>
          <a:graphicData uri="http://schemas.openxmlformats.org/drawingml/2006/table">
            <a:tbl>
              <a:tblPr firstRow="1" firstCol="1" bandRow="1">
                <a:tableStyleId>{775DCB02-9BB8-47FD-8907-85C794F793BA}</a:tableStyleId>
              </a:tblPr>
              <a:tblGrid>
                <a:gridCol w="3113315"/>
                <a:gridCol w="2939143"/>
                <a:gridCol w="1219199"/>
                <a:gridCol w="1284514"/>
                <a:gridCol w="1153885"/>
                <a:gridCol w="1524000"/>
              </a:tblGrid>
              <a:tr h="1277257">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Type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a:effectLst/>
                        <a:latin typeface="Calibri"/>
                        <a:ea typeface="Calibri"/>
                        <a:cs typeface="Times New Roman"/>
                      </a:endParaRPr>
                    </a:p>
                  </a:txBody>
                  <a:tcPr marL="68580" marR="68580" marT="0" marB="0" anchor="ctr"/>
                </a:tc>
              </a:tr>
              <a:tr h="1171194">
                <a:tc>
                  <a:txBody>
                    <a:bodyPr/>
                    <a:lstStyle/>
                    <a:p>
                      <a:pPr marL="0" marR="0" algn="ctr">
                        <a:lnSpc>
                          <a:spcPct val="115000"/>
                        </a:lnSpc>
                        <a:spcBef>
                          <a:spcPts val="0"/>
                        </a:spcBef>
                        <a:spcAft>
                          <a:spcPts val="0"/>
                        </a:spcAft>
                      </a:pPr>
                      <a:r>
                        <a:rPr lang="en-US" sz="1400" dirty="0" err="1" smtClean="0">
                          <a:effectLst/>
                        </a:rPr>
                        <a:t>project_Technology_id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Project </a:t>
                      </a:r>
                      <a:r>
                        <a:rPr lang="en-US" sz="1400" dirty="0" smtClean="0">
                          <a:effectLst/>
                        </a:rPr>
                        <a:t>Technology </a:t>
                      </a:r>
                      <a:r>
                        <a:rPr lang="en-US" sz="1400" dirty="0">
                          <a:effectLst/>
                        </a:rPr>
                        <a:t>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PK</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1171194">
                <a:tc>
                  <a:txBody>
                    <a:bodyPr/>
                    <a:lstStyle/>
                    <a:p>
                      <a:pPr marL="0" marR="0" algn="ctr">
                        <a:lnSpc>
                          <a:spcPct val="115000"/>
                        </a:lnSpc>
                        <a:spcBef>
                          <a:spcPts val="0"/>
                        </a:spcBef>
                        <a:spcAft>
                          <a:spcPts val="0"/>
                        </a:spcAft>
                      </a:pPr>
                      <a:r>
                        <a:rPr lang="en-US" sz="1400" dirty="0" err="1" smtClean="0">
                          <a:effectLst/>
                        </a:rPr>
                        <a:t>project_Technology</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Project </a:t>
                      </a:r>
                      <a:r>
                        <a:rPr lang="en-US" sz="1400" dirty="0" smtClean="0">
                          <a:effectLst/>
                        </a:rPr>
                        <a:t>Technology</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3754150"/>
              </p:ext>
            </p:extLst>
          </p:nvPr>
        </p:nvGraphicFramePr>
        <p:xfrm>
          <a:off x="392125" y="700790"/>
          <a:ext cx="11349932" cy="741680"/>
        </p:xfrm>
        <a:graphic>
          <a:graphicData uri="http://schemas.openxmlformats.org/drawingml/2006/table">
            <a:tbl>
              <a:tblPr firstRow="1" bandRow="1">
                <a:tableStyleId>{775DCB02-9BB8-47FD-8907-85C794F793BA}</a:tableStyleId>
              </a:tblPr>
              <a:tblGrid>
                <a:gridCol w="11349932"/>
              </a:tblGrid>
              <a:tr h="370840">
                <a:tc>
                  <a:txBody>
                    <a:bodyPr/>
                    <a:lstStyle/>
                    <a:p>
                      <a:r>
                        <a:rPr lang="en-US" sz="1400" dirty="0" smtClean="0"/>
                        <a:t>8. </a:t>
                      </a:r>
                      <a:r>
                        <a:rPr lang="en-US" sz="1400" dirty="0" err="1" smtClean="0"/>
                        <a:t>tbl_Project_Technology</a:t>
                      </a:r>
                      <a:endParaRPr lang="en-US" sz="1400" dirty="0"/>
                    </a:p>
                  </a:txBody>
                  <a:tcPr/>
                </a:tc>
              </a:tr>
              <a:tr h="370840">
                <a:tc>
                  <a:txBody>
                    <a:bodyPr/>
                    <a:lstStyle/>
                    <a:p>
                      <a:r>
                        <a:rPr lang="en-US" sz="1400" b="1" dirty="0" smtClean="0"/>
                        <a:t>Description: Contain</a:t>
                      </a:r>
                      <a:r>
                        <a:rPr lang="en-US" sz="1400" b="1" baseline="0" dirty="0" smtClean="0"/>
                        <a:t> all Project Language</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6895016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42132252"/>
              </p:ext>
            </p:extLst>
          </p:nvPr>
        </p:nvGraphicFramePr>
        <p:xfrm>
          <a:off x="261257" y="2046509"/>
          <a:ext cx="11466285" cy="3599550"/>
        </p:xfrm>
        <a:graphic>
          <a:graphicData uri="http://schemas.openxmlformats.org/drawingml/2006/table">
            <a:tbl>
              <a:tblPr firstRow="1" firstCol="1" bandRow="1">
                <a:tableStyleId>{775DCB02-9BB8-47FD-8907-85C794F793BA}</a:tableStyleId>
              </a:tblPr>
              <a:tblGrid>
                <a:gridCol w="3177672"/>
                <a:gridCol w="2999900"/>
                <a:gridCol w="1244403"/>
                <a:gridCol w="1311068"/>
                <a:gridCol w="1177738"/>
                <a:gridCol w="1555504"/>
              </a:tblGrid>
              <a:tr h="1480462">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Default Value</a:t>
                      </a:r>
                      <a:endParaRPr lang="en-US" sz="1400" dirty="0">
                        <a:effectLst/>
                        <a:latin typeface="Calibri"/>
                        <a:ea typeface="Calibri"/>
                        <a:cs typeface="Times New Roman"/>
                      </a:endParaRPr>
                    </a:p>
                  </a:txBody>
                  <a:tcPr marL="68580" marR="68580" marT="0" marB="0" anchor="ctr"/>
                </a:tc>
              </a:tr>
              <a:tr h="1059544">
                <a:tc>
                  <a:txBody>
                    <a:bodyPr/>
                    <a:lstStyle/>
                    <a:p>
                      <a:pPr marL="0" marR="0" algn="ctr">
                        <a:lnSpc>
                          <a:spcPct val="115000"/>
                        </a:lnSpc>
                        <a:spcBef>
                          <a:spcPts val="0"/>
                        </a:spcBef>
                        <a:spcAft>
                          <a:spcPts val="0"/>
                        </a:spcAft>
                      </a:pPr>
                      <a:r>
                        <a:rPr lang="en-US" sz="1400" dirty="0" err="1">
                          <a:effectLst/>
                        </a:rPr>
                        <a:t>Issue_type_id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Type 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rPr>
                        <a:t>Primary key</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1059544">
                <a:tc>
                  <a:txBody>
                    <a:bodyPr/>
                    <a:lstStyle/>
                    <a:p>
                      <a:pPr marL="0" marR="0" algn="ctr">
                        <a:lnSpc>
                          <a:spcPct val="115000"/>
                        </a:lnSpc>
                        <a:spcBef>
                          <a:spcPts val="0"/>
                        </a:spcBef>
                        <a:spcAft>
                          <a:spcPts val="0"/>
                        </a:spcAft>
                      </a:pPr>
                      <a:r>
                        <a:rPr lang="en-US" sz="1400">
                          <a:effectLst/>
                        </a:rPr>
                        <a:t>Issue_type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Issue Type </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73036473"/>
              </p:ext>
            </p:extLst>
          </p:nvPr>
        </p:nvGraphicFramePr>
        <p:xfrm>
          <a:off x="334066" y="715305"/>
          <a:ext cx="11306391" cy="741680"/>
        </p:xfrm>
        <a:graphic>
          <a:graphicData uri="http://schemas.openxmlformats.org/drawingml/2006/table">
            <a:tbl>
              <a:tblPr firstRow="1" bandRow="1">
                <a:tableStyleId>{775DCB02-9BB8-47FD-8907-85C794F793BA}</a:tableStyleId>
              </a:tblPr>
              <a:tblGrid>
                <a:gridCol w="11306391"/>
              </a:tblGrid>
              <a:tr h="370840">
                <a:tc>
                  <a:txBody>
                    <a:bodyPr/>
                    <a:lstStyle/>
                    <a:p>
                      <a:r>
                        <a:rPr lang="en-US" sz="1400" dirty="0" smtClean="0"/>
                        <a:t>9. </a:t>
                      </a:r>
                      <a:r>
                        <a:rPr lang="en-US" sz="1400" dirty="0" err="1" smtClean="0"/>
                        <a:t>tbl_issue_type</a:t>
                      </a:r>
                      <a:endParaRPr lang="en-US" sz="1400" dirty="0"/>
                    </a:p>
                  </a:txBody>
                  <a:tcPr/>
                </a:tc>
              </a:tr>
              <a:tr h="370840">
                <a:tc>
                  <a:txBody>
                    <a:bodyPr/>
                    <a:lstStyle/>
                    <a:p>
                      <a:r>
                        <a:rPr lang="en-US" sz="1400" b="1" dirty="0" smtClean="0"/>
                        <a:t>Description: contain</a:t>
                      </a:r>
                      <a:r>
                        <a:rPr lang="en-US" sz="1400" b="1" baseline="0" dirty="0" smtClean="0"/>
                        <a:t>  all issue Type. For </a:t>
                      </a:r>
                      <a:r>
                        <a:rPr lang="en-US" sz="1400" b="1" baseline="0" dirty="0" err="1" smtClean="0"/>
                        <a:t>Exa</a:t>
                      </a:r>
                      <a:r>
                        <a:rPr lang="en-US" sz="1400" b="1" baseline="0" dirty="0" smtClean="0"/>
                        <a:t>: Number Format Exception e. t. c.</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23495489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05895853"/>
              </p:ext>
            </p:extLst>
          </p:nvPr>
        </p:nvGraphicFramePr>
        <p:xfrm>
          <a:off x="508001" y="2075542"/>
          <a:ext cx="10958285" cy="3636290"/>
        </p:xfrm>
        <a:graphic>
          <a:graphicData uri="http://schemas.openxmlformats.org/drawingml/2006/table">
            <a:tbl>
              <a:tblPr firstRow="1" firstCol="1" bandRow="1">
                <a:tableStyleId>{775DCB02-9BB8-47FD-8907-85C794F793BA}</a:tableStyleId>
              </a:tblPr>
              <a:tblGrid>
                <a:gridCol w="3036889"/>
                <a:gridCol w="2866995"/>
                <a:gridCol w="1189271"/>
                <a:gridCol w="1252981"/>
                <a:gridCol w="1125560"/>
                <a:gridCol w="1486589"/>
              </a:tblGrid>
              <a:tr h="1161144">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Type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Size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err="1">
                          <a:effectLst/>
                        </a:rPr>
                        <a:t>Contraint</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a:effectLst/>
                        <a:latin typeface="Calibri"/>
                        <a:ea typeface="Calibri"/>
                        <a:cs typeface="Times New Roman"/>
                      </a:endParaRPr>
                    </a:p>
                  </a:txBody>
                  <a:tcPr marL="68580" marR="68580" marT="0" marB="0" anchor="ctr"/>
                </a:tc>
              </a:tr>
              <a:tr h="1237573">
                <a:tc>
                  <a:txBody>
                    <a:bodyPr/>
                    <a:lstStyle/>
                    <a:p>
                      <a:pPr marL="0" marR="0" algn="ctr">
                        <a:lnSpc>
                          <a:spcPct val="115000"/>
                        </a:lnSpc>
                        <a:spcBef>
                          <a:spcPts val="0"/>
                        </a:spcBef>
                        <a:spcAft>
                          <a:spcPts val="0"/>
                        </a:spcAft>
                      </a:pPr>
                      <a:r>
                        <a:rPr lang="en-US" sz="1400" dirty="0" err="1">
                          <a:effectLst/>
                        </a:rPr>
                        <a:t>Issue_priority_id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Priority ID</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PK</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effectLst/>
                        <a:latin typeface="Calibri"/>
                        <a:ea typeface="Calibri"/>
                        <a:cs typeface="Times New Roman"/>
                      </a:endParaRPr>
                    </a:p>
                  </a:txBody>
                  <a:tcPr marL="68580" marR="68580" marT="0" marB="0" anchor="ctr"/>
                </a:tc>
              </a:tr>
              <a:tr h="1237573">
                <a:tc>
                  <a:txBody>
                    <a:bodyPr/>
                    <a:lstStyle/>
                    <a:p>
                      <a:pPr marL="0" marR="0" algn="ctr">
                        <a:lnSpc>
                          <a:spcPct val="115000"/>
                        </a:lnSpc>
                        <a:spcBef>
                          <a:spcPts val="0"/>
                        </a:spcBef>
                        <a:spcAft>
                          <a:spcPts val="0"/>
                        </a:spcAft>
                      </a:pPr>
                      <a:r>
                        <a:rPr lang="en-US" sz="1400">
                          <a:effectLst/>
                        </a:rPr>
                        <a:t>Issue_priority</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Issue Priority</a:t>
                      </a:r>
                      <a:endParaRPr lang="en-US" sz="1400" b="1">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Varchar2</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50</a:t>
                      </a:r>
                      <a:endParaRPr lang="en-US" sz="1400" b="1"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b="1">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effectLst/>
                        <a:latin typeface="Calibri"/>
                        <a:ea typeface="Calibri"/>
                        <a:cs typeface="Times New Roman"/>
                      </a:endParaRPr>
                    </a:p>
                  </a:txBody>
                  <a:tcPr marL="68580" marR="68580" marT="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14109245"/>
              </p:ext>
            </p:extLst>
          </p:nvPr>
        </p:nvGraphicFramePr>
        <p:xfrm>
          <a:off x="377610" y="700790"/>
          <a:ext cx="11088676" cy="741680"/>
        </p:xfrm>
        <a:graphic>
          <a:graphicData uri="http://schemas.openxmlformats.org/drawingml/2006/table">
            <a:tbl>
              <a:tblPr firstRow="1" bandRow="1">
                <a:tableStyleId>{775DCB02-9BB8-47FD-8907-85C794F793BA}</a:tableStyleId>
              </a:tblPr>
              <a:tblGrid>
                <a:gridCol w="11088676"/>
              </a:tblGrid>
              <a:tr h="370840">
                <a:tc>
                  <a:txBody>
                    <a:bodyPr/>
                    <a:lstStyle/>
                    <a:p>
                      <a:r>
                        <a:rPr lang="en-US" sz="1400" dirty="0" smtClean="0"/>
                        <a:t>10.tbl_Issue_Priority</a:t>
                      </a:r>
                      <a:endParaRPr lang="en-US" sz="1400" dirty="0"/>
                    </a:p>
                  </a:txBody>
                  <a:tcPr/>
                </a:tc>
              </a:tr>
              <a:tr h="370840">
                <a:tc>
                  <a:txBody>
                    <a:bodyPr/>
                    <a:lstStyle/>
                    <a:p>
                      <a:r>
                        <a:rPr lang="en-US" sz="1400" b="1" dirty="0" smtClean="0"/>
                        <a:t>Description: contain</a:t>
                      </a:r>
                      <a:r>
                        <a:rPr lang="en-US" sz="1400" b="1" baseline="0" dirty="0" smtClean="0"/>
                        <a:t>  issue Priority For </a:t>
                      </a:r>
                      <a:r>
                        <a:rPr lang="en-US" sz="1400" b="1" baseline="0" dirty="0" err="1" smtClean="0"/>
                        <a:t>Exa</a:t>
                      </a:r>
                      <a:r>
                        <a:rPr lang="en-US" sz="1400" b="1" baseline="0" dirty="0" smtClean="0"/>
                        <a:t>: High,  Low,  Medium</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18233437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17598049"/>
              </p:ext>
            </p:extLst>
          </p:nvPr>
        </p:nvGraphicFramePr>
        <p:xfrm>
          <a:off x="217714" y="1959428"/>
          <a:ext cx="11553373" cy="3614215"/>
        </p:xfrm>
        <a:graphic>
          <a:graphicData uri="http://schemas.openxmlformats.org/drawingml/2006/table">
            <a:tbl>
              <a:tblPr firstRow="1" firstCol="1" bandRow="1">
                <a:tableStyleId>{775DCB02-9BB8-47FD-8907-85C794F793BA}</a:tableStyleId>
              </a:tblPr>
              <a:tblGrid>
                <a:gridCol w="3201807"/>
                <a:gridCol w="3022685"/>
                <a:gridCol w="1253855"/>
                <a:gridCol w="1321025"/>
                <a:gridCol w="1186684"/>
                <a:gridCol w="1567317"/>
              </a:tblGrid>
              <a:tr h="1233715">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a:effectLst/>
                        <a:latin typeface="Calibri"/>
                        <a:ea typeface="Calibri"/>
                        <a:cs typeface="Times New Roman"/>
                      </a:endParaRPr>
                    </a:p>
                  </a:txBody>
                  <a:tcPr marL="68580" marR="68580" marT="0" marB="0" anchor="ctr"/>
                </a:tc>
              </a:tr>
              <a:tr h="1190250">
                <a:tc>
                  <a:txBody>
                    <a:bodyPr/>
                    <a:lstStyle/>
                    <a:p>
                      <a:pPr marL="0" marR="0" algn="ctr">
                        <a:lnSpc>
                          <a:spcPct val="115000"/>
                        </a:lnSpc>
                        <a:spcBef>
                          <a:spcPts val="0"/>
                        </a:spcBef>
                        <a:spcAft>
                          <a:spcPts val="0"/>
                        </a:spcAft>
                      </a:pPr>
                      <a:r>
                        <a:rPr lang="en-US" sz="1400">
                          <a:effectLst/>
                        </a:rPr>
                        <a:t>Issue_status_id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Status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PK</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1190250">
                <a:tc>
                  <a:txBody>
                    <a:bodyPr/>
                    <a:lstStyle/>
                    <a:p>
                      <a:pPr marL="0" marR="0" algn="ctr">
                        <a:lnSpc>
                          <a:spcPct val="115000"/>
                        </a:lnSpc>
                        <a:spcBef>
                          <a:spcPts val="0"/>
                        </a:spcBef>
                        <a:spcAft>
                          <a:spcPts val="0"/>
                        </a:spcAft>
                      </a:pPr>
                      <a:r>
                        <a:rPr lang="en-US" sz="1400">
                          <a:effectLst/>
                        </a:rPr>
                        <a:t>Issue_status</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Issue Status</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273144750"/>
              </p:ext>
            </p:extLst>
          </p:nvPr>
        </p:nvGraphicFramePr>
        <p:xfrm>
          <a:off x="159895" y="700790"/>
          <a:ext cx="11647357" cy="741680"/>
        </p:xfrm>
        <a:graphic>
          <a:graphicData uri="http://schemas.openxmlformats.org/drawingml/2006/table">
            <a:tbl>
              <a:tblPr firstRow="1" bandRow="1">
                <a:tableStyleId>{775DCB02-9BB8-47FD-8907-85C794F793BA}</a:tableStyleId>
              </a:tblPr>
              <a:tblGrid>
                <a:gridCol w="11647357"/>
              </a:tblGrid>
              <a:tr h="370840">
                <a:tc>
                  <a:txBody>
                    <a:bodyPr/>
                    <a:lstStyle/>
                    <a:p>
                      <a:r>
                        <a:rPr lang="en-US" sz="1400" dirty="0" smtClean="0"/>
                        <a:t>11. </a:t>
                      </a:r>
                      <a:r>
                        <a:rPr lang="en-US" sz="1400" dirty="0" err="1" smtClean="0"/>
                        <a:t>tbl_Issue_Status</a:t>
                      </a:r>
                      <a:endParaRPr lang="en-US" sz="1400" dirty="0"/>
                    </a:p>
                  </a:txBody>
                  <a:tcPr/>
                </a:tc>
              </a:tr>
              <a:tr h="370840">
                <a:tc>
                  <a:txBody>
                    <a:bodyPr/>
                    <a:lstStyle/>
                    <a:p>
                      <a:r>
                        <a:rPr lang="en-US" sz="1400" b="1" dirty="0" smtClean="0"/>
                        <a:t>Description: contain</a:t>
                      </a:r>
                      <a:r>
                        <a:rPr lang="en-US" sz="1400" b="1" baseline="0" dirty="0" smtClean="0"/>
                        <a:t> all issue status name and  its details</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2842239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
            <a:ext cx="10363200" cy="725714"/>
          </a:xfrm>
        </p:spPr>
        <p:txBody>
          <a:bodyPr>
            <a:normAutofit fontScale="90000"/>
          </a:bodyPr>
          <a:lstStyle/>
          <a:p>
            <a:r>
              <a:rPr lang="en-US" dirty="0" smtClean="0">
                <a:solidFill>
                  <a:srgbClr val="FF0000"/>
                </a:solidFill>
              </a:rPr>
              <a:t>Project Profile:</a:t>
            </a:r>
            <a:endParaRPr lang="en-US" dirty="0">
              <a:solidFill>
                <a:srgbClr val="FF0000"/>
              </a:solidFill>
            </a:endParaRPr>
          </a:p>
        </p:txBody>
      </p:sp>
      <p:graphicFrame>
        <p:nvGraphicFramePr>
          <p:cNvPr id="5" name="Content Placeholder 4"/>
          <p:cNvGraphicFramePr>
            <a:graphicFrameLocks noGrp="1"/>
          </p:cNvGraphicFramePr>
          <p:nvPr>
            <p:ph sz="quarter" idx="1"/>
          </p:nvPr>
        </p:nvGraphicFramePr>
        <p:xfrm>
          <a:off x="1219200" y="711194"/>
          <a:ext cx="10363200" cy="5768767"/>
        </p:xfrm>
        <a:graphic>
          <a:graphicData uri="http://schemas.openxmlformats.org/drawingml/2006/table">
            <a:tbl>
              <a:tblPr firstRow="1" bandRow="1">
                <a:tableStyleId>{775DCB02-9BB8-47FD-8907-85C794F793BA}</a:tableStyleId>
              </a:tblPr>
              <a:tblGrid>
                <a:gridCol w="5181600"/>
                <a:gridCol w="5181600"/>
              </a:tblGrid>
              <a:tr h="571671">
                <a:tc>
                  <a:txBody>
                    <a:bodyPr/>
                    <a:lstStyle/>
                    <a:p>
                      <a:pPr marL="0" marR="228600" algn="just">
                        <a:lnSpc>
                          <a:spcPct val="115000"/>
                        </a:lnSpc>
                        <a:spcBef>
                          <a:spcPts val="0"/>
                        </a:spcBef>
                        <a:spcAft>
                          <a:spcPts val="0"/>
                        </a:spcAft>
                      </a:pPr>
                      <a:r>
                        <a:rPr lang="en-US" sz="1800" b="1" dirty="0"/>
                        <a:t>Project Title:-</a:t>
                      </a:r>
                      <a:endParaRPr lang="en-US" sz="1800" b="1" dirty="0">
                        <a:latin typeface="Times New Roman"/>
                        <a:ea typeface="Times New Roman"/>
                        <a:cs typeface="Shruti"/>
                      </a:endParaRPr>
                    </a:p>
                  </a:txBody>
                  <a:tcPr marL="68580" marR="68580" marT="10795" marB="0"/>
                </a:tc>
                <a:tc>
                  <a:txBody>
                    <a:bodyPr/>
                    <a:lstStyle/>
                    <a:p>
                      <a:pPr marL="0" marR="228600" algn="just">
                        <a:lnSpc>
                          <a:spcPct val="115000"/>
                        </a:lnSpc>
                        <a:spcBef>
                          <a:spcPts val="0"/>
                        </a:spcBef>
                        <a:spcAft>
                          <a:spcPts val="0"/>
                        </a:spcAft>
                      </a:pPr>
                      <a:r>
                        <a:rPr lang="en-US" sz="1800" b="1"/>
                        <a:t>Issue Tracking System.</a:t>
                      </a:r>
                      <a:endParaRPr lang="en-US" sz="1800" b="1">
                        <a:latin typeface="Times New Roman"/>
                        <a:ea typeface="Times New Roman"/>
                        <a:cs typeface="Shruti"/>
                      </a:endParaRPr>
                    </a:p>
                  </a:txBody>
                  <a:tcPr marL="68580" marR="68580" marT="10795" marB="0"/>
                </a:tc>
              </a:tr>
              <a:tr h="1131602">
                <a:tc>
                  <a:txBody>
                    <a:bodyPr/>
                    <a:lstStyle/>
                    <a:p>
                      <a:pPr marL="0" marR="228600" algn="just">
                        <a:lnSpc>
                          <a:spcPct val="115000"/>
                        </a:lnSpc>
                        <a:spcBef>
                          <a:spcPts val="0"/>
                        </a:spcBef>
                        <a:spcAft>
                          <a:spcPts val="0"/>
                        </a:spcAft>
                      </a:pPr>
                      <a:r>
                        <a:rPr lang="en-US" sz="1800" b="1" dirty="0"/>
                        <a:t>Project Definition:-</a:t>
                      </a:r>
                      <a:endParaRPr lang="en-US" sz="1800" b="1" dirty="0">
                        <a:latin typeface="Times New Roman"/>
                        <a:ea typeface="Times New Roman"/>
                        <a:cs typeface="Shruti"/>
                      </a:endParaRPr>
                    </a:p>
                  </a:txBody>
                  <a:tcPr marL="68580" marR="68580" marT="10795" marB="0"/>
                </a:tc>
                <a:tc>
                  <a:txBody>
                    <a:bodyPr/>
                    <a:lstStyle/>
                    <a:p>
                      <a:pPr marL="0" marR="0" algn="just">
                        <a:lnSpc>
                          <a:spcPct val="115000"/>
                        </a:lnSpc>
                        <a:spcBef>
                          <a:spcPts val="0"/>
                        </a:spcBef>
                        <a:spcAft>
                          <a:spcPts val="0"/>
                        </a:spcAft>
                      </a:pPr>
                      <a:r>
                        <a:rPr lang="en-US" sz="1800" b="1"/>
                        <a:t>The Issue Tracking system allows you to log and track issues(Error).</a:t>
                      </a:r>
                    </a:p>
                    <a:p>
                      <a:pPr marL="0" marR="0" algn="just">
                        <a:lnSpc>
                          <a:spcPct val="115000"/>
                        </a:lnSpc>
                        <a:spcBef>
                          <a:spcPts val="0"/>
                        </a:spcBef>
                        <a:spcAft>
                          <a:spcPts val="0"/>
                        </a:spcAft>
                      </a:pPr>
                      <a:r>
                        <a:rPr lang="en-US" sz="1800" b="1"/>
                        <a:t>Users visiting your site can log issues, as can the people involved in the development of your project.</a:t>
                      </a:r>
                      <a:endParaRPr lang="en-US" sz="1800" b="1">
                        <a:latin typeface="Times New Roman"/>
                        <a:ea typeface="Times New Roman"/>
                        <a:cs typeface="Shruti"/>
                      </a:endParaRPr>
                    </a:p>
                  </a:txBody>
                  <a:tcPr marL="68580" marR="68580" marT="10795" marB="0"/>
                </a:tc>
              </a:tr>
              <a:tr h="571671">
                <a:tc>
                  <a:txBody>
                    <a:bodyPr/>
                    <a:lstStyle/>
                    <a:p>
                      <a:pPr marL="0" marR="228600" algn="just">
                        <a:lnSpc>
                          <a:spcPct val="115000"/>
                        </a:lnSpc>
                        <a:spcBef>
                          <a:spcPts val="0"/>
                        </a:spcBef>
                        <a:spcAft>
                          <a:spcPts val="0"/>
                        </a:spcAft>
                      </a:pPr>
                      <a:r>
                        <a:rPr lang="en-US" sz="1800" b="1" dirty="0"/>
                        <a:t>Category</a:t>
                      </a:r>
                      <a:endParaRPr lang="en-US" sz="1800" b="1" dirty="0">
                        <a:latin typeface="Times New Roman"/>
                        <a:ea typeface="Times New Roman"/>
                        <a:cs typeface="Shruti"/>
                      </a:endParaRPr>
                    </a:p>
                  </a:txBody>
                  <a:tcPr marL="68580" marR="68580" marT="10795" marB="0"/>
                </a:tc>
                <a:tc>
                  <a:txBody>
                    <a:bodyPr/>
                    <a:lstStyle/>
                    <a:p>
                      <a:pPr marL="0" marR="0" algn="just">
                        <a:lnSpc>
                          <a:spcPct val="115000"/>
                        </a:lnSpc>
                        <a:spcBef>
                          <a:spcPts val="0"/>
                        </a:spcBef>
                        <a:spcAft>
                          <a:spcPts val="0"/>
                        </a:spcAft>
                      </a:pPr>
                      <a:r>
                        <a:rPr lang="en-US" sz="1800" b="1"/>
                        <a:t>Web Application</a:t>
                      </a:r>
                      <a:endParaRPr lang="en-US" sz="1800" b="1">
                        <a:latin typeface="Times New Roman"/>
                        <a:ea typeface="Times New Roman"/>
                        <a:cs typeface="Shruti"/>
                      </a:endParaRPr>
                    </a:p>
                  </a:txBody>
                  <a:tcPr marL="68580" marR="68580" marT="10795" marB="0"/>
                </a:tc>
              </a:tr>
              <a:tr h="571671">
                <a:tc>
                  <a:txBody>
                    <a:bodyPr/>
                    <a:lstStyle/>
                    <a:p>
                      <a:pPr marL="0" marR="228600" algn="just">
                        <a:lnSpc>
                          <a:spcPct val="115000"/>
                        </a:lnSpc>
                        <a:spcBef>
                          <a:spcPts val="0"/>
                        </a:spcBef>
                        <a:spcAft>
                          <a:spcPts val="0"/>
                        </a:spcAft>
                      </a:pPr>
                      <a:r>
                        <a:rPr lang="en-US" sz="1800" b="1" dirty="0"/>
                        <a:t>Developed For:-</a:t>
                      </a:r>
                      <a:endParaRPr lang="en-US" sz="1800" b="1" dirty="0">
                        <a:latin typeface="Times New Roman"/>
                        <a:ea typeface="Times New Roman"/>
                        <a:cs typeface="Shruti"/>
                      </a:endParaRPr>
                    </a:p>
                  </a:txBody>
                  <a:tcPr marL="68580" marR="68580" marT="10795" marB="0"/>
                </a:tc>
                <a:tc>
                  <a:txBody>
                    <a:bodyPr/>
                    <a:lstStyle/>
                    <a:p>
                      <a:pPr marL="0" marR="228600" algn="just">
                        <a:lnSpc>
                          <a:spcPct val="115000"/>
                        </a:lnSpc>
                        <a:spcBef>
                          <a:spcPts val="0"/>
                        </a:spcBef>
                        <a:spcAft>
                          <a:spcPts val="0"/>
                        </a:spcAft>
                      </a:pPr>
                      <a:r>
                        <a:rPr lang="en-US" sz="1800" b="1"/>
                        <a:t>Dsyn Hub pvt.ltd.</a:t>
                      </a:r>
                      <a:endParaRPr lang="en-US" sz="1800" b="1">
                        <a:latin typeface="Times New Roman"/>
                        <a:ea typeface="Times New Roman"/>
                        <a:cs typeface="Shruti"/>
                      </a:endParaRPr>
                    </a:p>
                  </a:txBody>
                  <a:tcPr marL="68580" marR="68580" marT="10795" marB="0"/>
                </a:tc>
              </a:tr>
              <a:tr h="571671">
                <a:tc>
                  <a:txBody>
                    <a:bodyPr/>
                    <a:lstStyle/>
                    <a:p>
                      <a:pPr>
                        <a:lnSpc>
                          <a:spcPct val="115000"/>
                        </a:lnSpc>
                      </a:pPr>
                      <a:endParaRPr lang="en-US" sz="1800" b="1" dirty="0">
                        <a:latin typeface="Calibri"/>
                        <a:cs typeface="Shruti"/>
                      </a:endParaRPr>
                    </a:p>
                  </a:txBody>
                  <a:tcPr marL="68580" marR="68580" marT="10795" marB="0"/>
                </a:tc>
                <a:tc>
                  <a:txBody>
                    <a:bodyPr/>
                    <a:lstStyle/>
                    <a:p>
                      <a:pPr>
                        <a:lnSpc>
                          <a:spcPct val="115000"/>
                        </a:lnSpc>
                      </a:pPr>
                      <a:endParaRPr lang="en-US" sz="1800" b="1">
                        <a:latin typeface="Calibri"/>
                        <a:cs typeface="Shruti"/>
                      </a:endParaRPr>
                    </a:p>
                  </a:txBody>
                  <a:tcPr marL="68580" marR="68580" marT="10795" marB="0"/>
                </a:tc>
              </a:tr>
              <a:tr h="571671">
                <a:tc>
                  <a:txBody>
                    <a:bodyPr/>
                    <a:lstStyle/>
                    <a:p>
                      <a:pPr marL="0" marR="228600" algn="just">
                        <a:lnSpc>
                          <a:spcPct val="115000"/>
                        </a:lnSpc>
                        <a:spcBef>
                          <a:spcPts val="0"/>
                        </a:spcBef>
                        <a:spcAft>
                          <a:spcPts val="0"/>
                        </a:spcAft>
                      </a:pPr>
                      <a:r>
                        <a:rPr lang="en-US" sz="1800" b="1" dirty="0"/>
                        <a:t>External Project Guide:-</a:t>
                      </a:r>
                      <a:endParaRPr lang="en-US" sz="1800" b="1" dirty="0">
                        <a:latin typeface="Times New Roman"/>
                        <a:ea typeface="Times New Roman"/>
                        <a:cs typeface="Shruti"/>
                      </a:endParaRPr>
                    </a:p>
                  </a:txBody>
                  <a:tcPr marL="68580" marR="68580" marT="10795" marB="0"/>
                </a:tc>
                <a:tc>
                  <a:txBody>
                    <a:bodyPr/>
                    <a:lstStyle/>
                    <a:p>
                      <a:pPr marL="0" marR="228600" algn="just">
                        <a:lnSpc>
                          <a:spcPct val="115000"/>
                        </a:lnSpc>
                        <a:spcBef>
                          <a:spcPts val="0"/>
                        </a:spcBef>
                        <a:spcAft>
                          <a:spcPts val="0"/>
                        </a:spcAft>
                      </a:pPr>
                      <a:r>
                        <a:rPr lang="en-US" sz="1800" b="1" dirty="0" err="1"/>
                        <a:t>MR.Brijesh</a:t>
                      </a:r>
                      <a:r>
                        <a:rPr lang="en-US" sz="1800" b="1" dirty="0"/>
                        <a:t> </a:t>
                      </a:r>
                      <a:r>
                        <a:rPr lang="en-US" sz="1800" b="1" dirty="0" err="1"/>
                        <a:t>Kaneriya</a:t>
                      </a:r>
                      <a:endParaRPr lang="en-US" sz="1800" b="1" dirty="0">
                        <a:latin typeface="Times New Roman"/>
                        <a:ea typeface="Times New Roman"/>
                        <a:cs typeface="Shruti"/>
                      </a:endParaRPr>
                    </a:p>
                  </a:txBody>
                  <a:tcPr marL="68580" marR="68580" marT="10795" marB="0"/>
                </a:tc>
              </a:tr>
              <a:tr h="571671">
                <a:tc>
                  <a:txBody>
                    <a:bodyPr/>
                    <a:lstStyle/>
                    <a:p>
                      <a:pPr marL="0" marR="228600" algn="just">
                        <a:lnSpc>
                          <a:spcPct val="115000"/>
                        </a:lnSpc>
                        <a:spcBef>
                          <a:spcPts val="0"/>
                        </a:spcBef>
                        <a:spcAft>
                          <a:spcPts val="0"/>
                        </a:spcAft>
                      </a:pPr>
                      <a:r>
                        <a:rPr lang="en-US" sz="1800" b="1" dirty="0"/>
                        <a:t>Team Size:-</a:t>
                      </a:r>
                      <a:endParaRPr lang="en-US" sz="1800" b="1" dirty="0">
                        <a:latin typeface="Times New Roman"/>
                        <a:ea typeface="Times New Roman"/>
                        <a:cs typeface="Shruti"/>
                      </a:endParaRPr>
                    </a:p>
                  </a:txBody>
                  <a:tcPr marL="68580" marR="68580" marT="10795" marB="0"/>
                </a:tc>
                <a:tc>
                  <a:txBody>
                    <a:bodyPr/>
                    <a:lstStyle/>
                    <a:p>
                      <a:pPr marL="0" marR="228600" algn="just">
                        <a:lnSpc>
                          <a:spcPct val="115000"/>
                        </a:lnSpc>
                        <a:spcBef>
                          <a:spcPts val="0"/>
                        </a:spcBef>
                        <a:spcAft>
                          <a:spcPts val="0"/>
                        </a:spcAft>
                      </a:pPr>
                      <a:r>
                        <a:rPr lang="en-US" sz="1800" b="1" dirty="0"/>
                        <a:t>2</a:t>
                      </a:r>
                      <a:endParaRPr lang="en-US" sz="1800" b="1" dirty="0">
                        <a:latin typeface="Times New Roman"/>
                        <a:ea typeface="Times New Roman"/>
                        <a:cs typeface="Shruti"/>
                      </a:endParaRPr>
                    </a:p>
                  </a:txBody>
                  <a:tcPr marL="68580" marR="68580" marT="10795" marB="0"/>
                </a:tc>
              </a:tr>
              <a:tr h="750606">
                <a:tc>
                  <a:txBody>
                    <a:bodyPr/>
                    <a:lstStyle/>
                    <a:p>
                      <a:pPr marL="0" marR="228600" algn="just">
                        <a:lnSpc>
                          <a:spcPct val="115000"/>
                        </a:lnSpc>
                        <a:spcBef>
                          <a:spcPts val="0"/>
                        </a:spcBef>
                        <a:spcAft>
                          <a:spcPts val="0"/>
                        </a:spcAft>
                      </a:pPr>
                      <a:r>
                        <a:rPr lang="en-US" sz="1800" b="1" dirty="0"/>
                        <a:t>Team Member Name:-</a:t>
                      </a:r>
                      <a:endParaRPr lang="en-US" sz="1800" b="1" dirty="0">
                        <a:latin typeface="Times New Roman"/>
                        <a:ea typeface="Times New Roman"/>
                        <a:cs typeface="Shruti"/>
                      </a:endParaRPr>
                    </a:p>
                  </a:txBody>
                  <a:tcPr marL="68580" marR="68580" marT="10795" marB="0"/>
                </a:tc>
                <a:tc>
                  <a:txBody>
                    <a:bodyPr/>
                    <a:lstStyle/>
                    <a:p>
                      <a:pPr marL="0" marR="228600" algn="just">
                        <a:lnSpc>
                          <a:spcPct val="115000"/>
                        </a:lnSpc>
                        <a:spcBef>
                          <a:spcPts val="0"/>
                        </a:spcBef>
                        <a:spcAft>
                          <a:spcPts val="0"/>
                        </a:spcAft>
                      </a:pPr>
                      <a:r>
                        <a:rPr lang="en-US" sz="1800" b="1" dirty="0"/>
                        <a:t>1)</a:t>
                      </a:r>
                      <a:r>
                        <a:rPr lang="en-US" sz="1800" b="1" dirty="0" err="1"/>
                        <a:t>Priyanka</a:t>
                      </a:r>
                      <a:r>
                        <a:rPr lang="en-US" sz="1800" b="1" dirty="0"/>
                        <a:t> Shah(181)</a:t>
                      </a:r>
                    </a:p>
                    <a:p>
                      <a:pPr marL="0" marR="228600" algn="just">
                        <a:lnSpc>
                          <a:spcPct val="115000"/>
                        </a:lnSpc>
                        <a:spcBef>
                          <a:spcPts val="0"/>
                        </a:spcBef>
                        <a:spcAft>
                          <a:spcPts val="0"/>
                        </a:spcAft>
                      </a:pPr>
                      <a:r>
                        <a:rPr lang="en-US" sz="1800" b="1" dirty="0"/>
                        <a:t>2)</a:t>
                      </a:r>
                      <a:r>
                        <a:rPr lang="en-US" sz="1800" b="1" dirty="0" err="1"/>
                        <a:t>Alpa</a:t>
                      </a:r>
                      <a:r>
                        <a:rPr lang="en-US" sz="1800" b="1" dirty="0"/>
                        <a:t> Patel(10)</a:t>
                      </a:r>
                      <a:endParaRPr lang="en-US" sz="1800" b="1" dirty="0">
                        <a:latin typeface="Times New Roman"/>
                        <a:ea typeface="Times New Roman"/>
                        <a:cs typeface="Shruti"/>
                      </a:endParaRPr>
                    </a:p>
                  </a:txBody>
                  <a:tcPr marL="68580" marR="68580" marT="10795" marB="0"/>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04207064"/>
              </p:ext>
            </p:extLst>
          </p:nvPr>
        </p:nvGraphicFramePr>
        <p:xfrm>
          <a:off x="159657" y="1915885"/>
          <a:ext cx="11596914" cy="3635830"/>
        </p:xfrm>
        <a:graphic>
          <a:graphicData uri="http://schemas.openxmlformats.org/drawingml/2006/table">
            <a:tbl>
              <a:tblPr firstRow="1" firstCol="1" bandRow="1">
                <a:tableStyleId>{775DCB02-9BB8-47FD-8907-85C794F793BA}</a:tableStyleId>
              </a:tblPr>
              <a:tblGrid>
                <a:gridCol w="3213873"/>
                <a:gridCol w="3034077"/>
                <a:gridCol w="1258581"/>
                <a:gridCol w="1326004"/>
                <a:gridCol w="1191155"/>
                <a:gridCol w="1573224"/>
              </a:tblGrid>
              <a:tr h="1582058">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a:effectLst/>
                        <a:latin typeface="Calibri"/>
                        <a:ea typeface="Calibri"/>
                        <a:cs typeface="Times New Roman"/>
                      </a:endParaRPr>
                    </a:p>
                  </a:txBody>
                  <a:tcPr marL="68580" marR="68580" marT="0" marB="0" anchor="ctr"/>
                </a:tc>
              </a:tr>
              <a:tr h="1026886">
                <a:tc>
                  <a:txBody>
                    <a:bodyPr/>
                    <a:lstStyle/>
                    <a:p>
                      <a:pPr marL="0" marR="0" algn="ctr">
                        <a:lnSpc>
                          <a:spcPct val="115000"/>
                        </a:lnSpc>
                        <a:spcBef>
                          <a:spcPts val="0"/>
                        </a:spcBef>
                        <a:spcAft>
                          <a:spcPts val="0"/>
                        </a:spcAft>
                      </a:pPr>
                      <a:r>
                        <a:rPr lang="en-US" sz="1400">
                          <a:effectLst/>
                        </a:rPr>
                        <a:t>os_id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OS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PK</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1026886">
                <a:tc>
                  <a:txBody>
                    <a:bodyPr/>
                    <a:lstStyle/>
                    <a:p>
                      <a:pPr marL="0" marR="0" algn="ctr">
                        <a:lnSpc>
                          <a:spcPct val="115000"/>
                        </a:lnSpc>
                        <a:spcBef>
                          <a:spcPts val="0"/>
                        </a:spcBef>
                        <a:spcAft>
                          <a:spcPts val="0"/>
                        </a:spcAft>
                      </a:pPr>
                      <a:r>
                        <a:rPr lang="en-US" sz="1400">
                          <a:effectLst/>
                        </a:rPr>
                        <a:t>Os</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OS</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01025235"/>
              </p:ext>
            </p:extLst>
          </p:nvPr>
        </p:nvGraphicFramePr>
        <p:xfrm>
          <a:off x="159895" y="700790"/>
          <a:ext cx="11647357" cy="741680"/>
        </p:xfrm>
        <a:graphic>
          <a:graphicData uri="http://schemas.openxmlformats.org/drawingml/2006/table">
            <a:tbl>
              <a:tblPr firstRow="1" bandRow="1">
                <a:tableStyleId>{775DCB02-9BB8-47FD-8907-85C794F793BA}</a:tableStyleId>
              </a:tblPr>
              <a:tblGrid>
                <a:gridCol w="11647357"/>
              </a:tblGrid>
              <a:tr h="370840">
                <a:tc>
                  <a:txBody>
                    <a:bodyPr/>
                    <a:lstStyle/>
                    <a:p>
                      <a:r>
                        <a:rPr lang="en-US" sz="1400" dirty="0" smtClean="0"/>
                        <a:t>12.tbl_OS</a:t>
                      </a:r>
                      <a:endParaRPr lang="en-US" sz="1400" dirty="0"/>
                    </a:p>
                  </a:txBody>
                  <a:tcPr/>
                </a:tc>
              </a:tr>
              <a:tr h="370840">
                <a:tc>
                  <a:txBody>
                    <a:bodyPr/>
                    <a:lstStyle/>
                    <a:p>
                      <a:r>
                        <a:rPr lang="en-US" sz="1400" b="1" dirty="0" smtClean="0"/>
                        <a:t>Description:</a:t>
                      </a:r>
                      <a:r>
                        <a:rPr lang="en-US" sz="1400" b="1" baseline="0" dirty="0" smtClean="0"/>
                        <a:t> Contain All the Operating System</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22403983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48693793"/>
              </p:ext>
            </p:extLst>
          </p:nvPr>
        </p:nvGraphicFramePr>
        <p:xfrm>
          <a:off x="624113" y="719664"/>
          <a:ext cx="11030857" cy="833364"/>
        </p:xfrm>
        <a:graphic>
          <a:graphicData uri="http://schemas.openxmlformats.org/drawingml/2006/table">
            <a:tbl>
              <a:tblPr firstRow="1" bandRow="1">
                <a:tableStyleId>{775DCB02-9BB8-47FD-8907-85C794F793BA}</a:tableStyleId>
              </a:tblPr>
              <a:tblGrid>
                <a:gridCol w="11030857"/>
              </a:tblGrid>
              <a:tr h="416682">
                <a:tc>
                  <a:txBody>
                    <a:bodyPr/>
                    <a:lstStyle/>
                    <a:p>
                      <a:r>
                        <a:rPr lang="en-US" dirty="0" smtClean="0"/>
                        <a:t>13.Tbl_user_type</a:t>
                      </a:r>
                      <a:endParaRPr lang="en-US" dirty="0"/>
                    </a:p>
                  </a:txBody>
                  <a:tcPr/>
                </a:tc>
              </a:tr>
              <a:tr h="416682">
                <a:tc>
                  <a:txBody>
                    <a:bodyPr/>
                    <a:lstStyle/>
                    <a:p>
                      <a:r>
                        <a:rPr lang="en-US" sz="1600" b="1" dirty="0" smtClean="0"/>
                        <a:t>Description:</a:t>
                      </a:r>
                      <a:r>
                        <a:rPr lang="en-US" sz="1600" b="1" baseline="0" dirty="0" smtClean="0"/>
                        <a:t> Type of User</a:t>
                      </a:r>
                      <a:endParaRPr lang="en-US" sz="1600" b="1" dirty="0"/>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929476769"/>
              </p:ext>
            </p:extLst>
          </p:nvPr>
        </p:nvGraphicFramePr>
        <p:xfrm>
          <a:off x="595085" y="2351315"/>
          <a:ext cx="11088911" cy="2917371"/>
        </p:xfrm>
        <a:graphic>
          <a:graphicData uri="http://schemas.openxmlformats.org/drawingml/2006/table">
            <a:tbl>
              <a:tblPr firstRow="1" bandRow="1">
                <a:tableStyleId>{775DCB02-9BB8-47FD-8907-85C794F793BA}</a:tableStyleId>
              </a:tblPr>
              <a:tblGrid>
                <a:gridCol w="1848152"/>
                <a:gridCol w="2248956"/>
                <a:gridCol w="1447347"/>
                <a:gridCol w="1848152"/>
                <a:gridCol w="1848152"/>
                <a:gridCol w="1848152"/>
              </a:tblGrid>
              <a:tr h="972457">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Default Value</a:t>
                      </a:r>
                      <a:endParaRPr lang="en-US" sz="1400" dirty="0">
                        <a:effectLst/>
                        <a:latin typeface="Calibri"/>
                        <a:ea typeface="Calibri"/>
                        <a:cs typeface="Times New Roman"/>
                      </a:endParaRPr>
                    </a:p>
                  </a:txBody>
                  <a:tcPr marL="68580" marR="68580" marT="0" marB="0" anchor="ctr"/>
                </a:tc>
              </a:tr>
              <a:tr h="972457">
                <a:tc>
                  <a:txBody>
                    <a:bodyPr/>
                    <a:lstStyle/>
                    <a:p>
                      <a:r>
                        <a:rPr lang="en-US" sz="1600" b="1" dirty="0" err="1" smtClean="0">
                          <a:solidFill>
                            <a:schemeClr val="tx1"/>
                          </a:solidFill>
                        </a:rPr>
                        <a:t>User_type_id</a:t>
                      </a:r>
                      <a:endParaRPr lang="en-US" sz="1600" b="1" dirty="0">
                        <a:solidFill>
                          <a:schemeClr val="tx1"/>
                        </a:solidFill>
                      </a:endParaRPr>
                    </a:p>
                  </a:txBody>
                  <a:tcPr/>
                </a:tc>
                <a:tc>
                  <a:txBody>
                    <a:bodyPr/>
                    <a:lstStyle/>
                    <a:p>
                      <a:r>
                        <a:rPr lang="en-US" sz="1600" b="1" dirty="0" smtClean="0"/>
                        <a:t>Uniquely Identify ID</a:t>
                      </a:r>
                      <a:endParaRPr lang="en-US" sz="1600" b="1" dirty="0"/>
                    </a:p>
                  </a:txBody>
                  <a:tcPr/>
                </a:tc>
                <a:tc>
                  <a:txBody>
                    <a:bodyPr/>
                    <a:lstStyle/>
                    <a:p>
                      <a:r>
                        <a:rPr lang="en-US" b="1" dirty="0" smtClean="0"/>
                        <a:t>Number</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PK</a:t>
                      </a:r>
                      <a:endParaRPr lang="en-US" b="1" dirty="0"/>
                    </a:p>
                  </a:txBody>
                  <a:tcPr/>
                </a:tc>
                <a:tc>
                  <a:txBody>
                    <a:bodyPr/>
                    <a:lstStyle/>
                    <a:p>
                      <a:pPr algn="ctr"/>
                      <a:r>
                        <a:rPr lang="en-US" b="1" dirty="0" smtClean="0"/>
                        <a:t>Not Null</a:t>
                      </a:r>
                      <a:endParaRPr lang="en-US" b="1" dirty="0"/>
                    </a:p>
                  </a:txBody>
                  <a:tcPr/>
                </a:tc>
              </a:tr>
              <a:tr h="972457">
                <a:tc>
                  <a:txBody>
                    <a:bodyPr/>
                    <a:lstStyle/>
                    <a:p>
                      <a:r>
                        <a:rPr lang="en-US" sz="1600" b="1" dirty="0" err="1" smtClean="0"/>
                        <a:t>User_type</a:t>
                      </a:r>
                      <a:endParaRPr lang="en-US" sz="1600" b="1" dirty="0"/>
                    </a:p>
                  </a:txBody>
                  <a:tcPr/>
                </a:tc>
                <a:tc>
                  <a:txBody>
                    <a:bodyPr/>
                    <a:lstStyle/>
                    <a:p>
                      <a:r>
                        <a:rPr lang="en-US" sz="1600" b="1" dirty="0" smtClean="0"/>
                        <a:t>User Type</a:t>
                      </a:r>
                      <a:endParaRPr lang="en-US" sz="1600" b="1" dirty="0"/>
                    </a:p>
                  </a:txBody>
                  <a:tcPr/>
                </a:tc>
                <a:tc>
                  <a:txBody>
                    <a:bodyPr/>
                    <a:lstStyle/>
                    <a:p>
                      <a:r>
                        <a:rPr lang="en-US" b="1" dirty="0" smtClean="0"/>
                        <a:t>Varchar2</a:t>
                      </a:r>
                      <a:endParaRPr lang="en-US" b="1" dirty="0"/>
                    </a:p>
                  </a:txBody>
                  <a:tcPr/>
                </a:tc>
                <a:tc>
                  <a:txBody>
                    <a:bodyPr/>
                    <a:lstStyle/>
                    <a:p>
                      <a:pPr algn="ctr"/>
                      <a:r>
                        <a:rPr lang="en-US" b="1" dirty="0" smtClean="0"/>
                        <a:t>30</a:t>
                      </a:r>
                      <a:endParaRPr lang="en-US" b="1" dirty="0"/>
                    </a:p>
                  </a:txBody>
                  <a:tcPr/>
                </a:tc>
                <a:tc>
                  <a:txBody>
                    <a:bodyPr/>
                    <a:lstStyle/>
                    <a:p>
                      <a:pPr algn="ctr"/>
                      <a:r>
                        <a:rPr lang="en-US" b="1" dirty="0" smtClean="0"/>
                        <a:t>-</a:t>
                      </a:r>
                      <a:endParaRPr lang="en-US" b="1" dirty="0"/>
                    </a:p>
                  </a:txBody>
                  <a:tcPr/>
                </a:tc>
                <a:tc>
                  <a:txBody>
                    <a:bodyPr/>
                    <a:lstStyle/>
                    <a:p>
                      <a:pPr algn="ctr"/>
                      <a:r>
                        <a:rPr lang="en-US" b="1" dirty="0" smtClean="0"/>
                        <a:t>Not Null</a:t>
                      </a:r>
                      <a:endParaRPr lang="en-US" b="1" dirty="0"/>
                    </a:p>
                  </a:txBody>
                  <a:tcPr/>
                </a:tc>
              </a:tr>
            </a:tbl>
          </a:graphicData>
        </a:graphic>
      </p:graphicFrame>
    </p:spTree>
    <p:extLst>
      <p:ext uri="{BB962C8B-B14F-4D97-AF65-F5344CB8AC3E}">
        <p14:creationId xmlns:p14="http://schemas.microsoft.com/office/powerpoint/2010/main" val="33302175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70855823"/>
              </p:ext>
            </p:extLst>
          </p:nvPr>
        </p:nvGraphicFramePr>
        <p:xfrm>
          <a:off x="217714" y="2046514"/>
          <a:ext cx="11596916" cy="4125685"/>
        </p:xfrm>
        <a:graphic>
          <a:graphicData uri="http://schemas.openxmlformats.org/drawingml/2006/table">
            <a:tbl>
              <a:tblPr firstRow="1" firstCol="1" bandRow="1">
                <a:tableStyleId>{775DCB02-9BB8-47FD-8907-85C794F793BA}</a:tableStyleId>
              </a:tblPr>
              <a:tblGrid>
                <a:gridCol w="3213874"/>
                <a:gridCol w="3034077"/>
                <a:gridCol w="1258581"/>
                <a:gridCol w="1326003"/>
                <a:gridCol w="1191156"/>
                <a:gridCol w="1573225"/>
              </a:tblGrid>
              <a:tr h="1081315">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Default Value</a:t>
                      </a:r>
                      <a:endParaRPr lang="en-US" sz="1400" dirty="0">
                        <a:effectLst/>
                        <a:latin typeface="Calibri"/>
                        <a:ea typeface="Calibri"/>
                        <a:cs typeface="Times New Roman"/>
                      </a:endParaRPr>
                    </a:p>
                  </a:txBody>
                  <a:tcPr marL="68580" marR="68580" marT="0" marB="0" anchor="ctr"/>
                </a:tc>
              </a:tr>
              <a:tr h="791028">
                <a:tc>
                  <a:txBody>
                    <a:bodyPr/>
                    <a:lstStyle/>
                    <a:p>
                      <a:pPr marL="0" marR="0" algn="ctr">
                        <a:lnSpc>
                          <a:spcPct val="115000"/>
                        </a:lnSpc>
                        <a:spcBef>
                          <a:spcPts val="0"/>
                        </a:spcBef>
                        <a:spcAft>
                          <a:spcPts val="0"/>
                        </a:spcAft>
                      </a:pPr>
                      <a:r>
                        <a:rPr lang="en-US" sz="1400" dirty="0" err="1">
                          <a:effectLst/>
                        </a:rPr>
                        <a:t>feedback_id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Feedback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885372">
                <a:tc>
                  <a:txBody>
                    <a:bodyPr/>
                    <a:lstStyle/>
                    <a:p>
                      <a:pPr marL="0" marR="0" algn="ctr">
                        <a:lnSpc>
                          <a:spcPct val="115000"/>
                        </a:lnSpc>
                        <a:spcBef>
                          <a:spcPts val="0"/>
                        </a:spcBef>
                        <a:spcAft>
                          <a:spcPts val="0"/>
                        </a:spcAft>
                      </a:pPr>
                      <a:r>
                        <a:rPr lang="en-US" sz="1400" dirty="0" err="1">
                          <a:effectLst/>
                        </a:rPr>
                        <a:t>feedback_name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Feedback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Varchar22</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50</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827314">
                <a:tc>
                  <a:txBody>
                    <a:bodyPr/>
                    <a:lstStyle/>
                    <a:p>
                      <a:pPr marL="0" marR="0" algn="ctr">
                        <a:lnSpc>
                          <a:spcPct val="115000"/>
                        </a:lnSpc>
                        <a:spcBef>
                          <a:spcPts val="0"/>
                        </a:spcBef>
                        <a:spcAft>
                          <a:spcPts val="0"/>
                        </a:spcAft>
                      </a:pPr>
                      <a:r>
                        <a:rPr lang="en-US" sz="1400">
                          <a:effectLst/>
                        </a:rPr>
                        <a:t>feedback_Description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Feedback 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Varchar22</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100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540656">
                <a:tc>
                  <a:txBody>
                    <a:bodyPr/>
                    <a:lstStyle/>
                    <a:p>
                      <a:pPr marL="0" marR="0" algn="ctr">
                        <a:lnSpc>
                          <a:spcPct val="115000"/>
                        </a:lnSpc>
                        <a:spcBef>
                          <a:spcPts val="0"/>
                        </a:spcBef>
                        <a:spcAft>
                          <a:spcPts val="0"/>
                        </a:spcAft>
                      </a:pPr>
                      <a:r>
                        <a:rPr lang="en-US" sz="1400">
                          <a:effectLst/>
                        </a:rPr>
                        <a:t>feedback_date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feedback 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520775860"/>
              </p:ext>
            </p:extLst>
          </p:nvPr>
        </p:nvGraphicFramePr>
        <p:xfrm>
          <a:off x="159895" y="700790"/>
          <a:ext cx="11647357" cy="741680"/>
        </p:xfrm>
        <a:graphic>
          <a:graphicData uri="http://schemas.openxmlformats.org/drawingml/2006/table">
            <a:tbl>
              <a:tblPr firstRow="1" bandRow="1">
                <a:tableStyleId>{775DCB02-9BB8-47FD-8907-85C794F793BA}</a:tableStyleId>
              </a:tblPr>
              <a:tblGrid>
                <a:gridCol w="11647357"/>
              </a:tblGrid>
              <a:tr h="370840">
                <a:tc>
                  <a:txBody>
                    <a:bodyPr/>
                    <a:lstStyle/>
                    <a:p>
                      <a:r>
                        <a:rPr lang="en-US" sz="1400" dirty="0" smtClean="0"/>
                        <a:t>13.tbl_Feedback</a:t>
                      </a:r>
                      <a:endParaRPr lang="en-US" sz="1400" dirty="0"/>
                    </a:p>
                  </a:txBody>
                  <a:tcPr/>
                </a:tc>
              </a:tr>
              <a:tr h="370840">
                <a:tc>
                  <a:txBody>
                    <a:bodyPr/>
                    <a:lstStyle/>
                    <a:p>
                      <a:r>
                        <a:rPr lang="en-US" sz="1400" dirty="0" smtClean="0"/>
                        <a:t>Description: contain</a:t>
                      </a:r>
                      <a:r>
                        <a:rPr lang="en-US" sz="1400" baseline="0" dirty="0" smtClean="0"/>
                        <a:t> all  user feedback</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24927546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09289106"/>
              </p:ext>
            </p:extLst>
          </p:nvPr>
        </p:nvGraphicFramePr>
        <p:xfrm>
          <a:off x="280489" y="408707"/>
          <a:ext cx="11664768" cy="970152"/>
        </p:xfrm>
        <a:graphic>
          <a:graphicData uri="http://schemas.openxmlformats.org/drawingml/2006/table">
            <a:tbl>
              <a:tblPr firstRow="1" firstCol="1" bandRow="1">
                <a:tableStyleId>{775DCB02-9BB8-47FD-8907-85C794F793BA}</a:tableStyleId>
              </a:tblPr>
              <a:tblGrid>
                <a:gridCol w="5832384"/>
                <a:gridCol w="5832384"/>
              </a:tblGrid>
              <a:tr h="485076">
                <a:tc>
                  <a:txBody>
                    <a:bodyPr/>
                    <a:lstStyle/>
                    <a:p>
                      <a:pPr marL="0" marR="0" lvl="0" indent="0">
                        <a:lnSpc>
                          <a:spcPct val="115000"/>
                        </a:lnSpc>
                        <a:spcBef>
                          <a:spcPts val="0"/>
                        </a:spcBef>
                        <a:spcAft>
                          <a:spcPts val="0"/>
                        </a:spcAft>
                        <a:buFont typeface="+mj-lt"/>
                        <a:buNone/>
                      </a:pPr>
                      <a:r>
                        <a:rPr lang="en-US" sz="1400" dirty="0" smtClean="0">
                          <a:effectLst/>
                        </a:rPr>
                        <a:t>14.</a:t>
                      </a:r>
                      <a:r>
                        <a:rPr lang="en-US" sz="1400" baseline="0" dirty="0" smtClean="0">
                          <a:effectLst/>
                        </a:rPr>
                        <a:t> </a:t>
                      </a:r>
                      <a:r>
                        <a:rPr lang="en-US" sz="1400" dirty="0" err="1" smtClean="0">
                          <a:effectLst/>
                        </a:rPr>
                        <a:t>Tbl_projectmaster</a:t>
                      </a:r>
                      <a:endParaRPr lang="en-US" sz="11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effectLst/>
                        </a:rPr>
                        <a:t> </a:t>
                      </a:r>
                      <a:endParaRPr lang="en-US" sz="1100" dirty="0">
                        <a:solidFill>
                          <a:srgbClr val="943634"/>
                        </a:solidFill>
                        <a:effectLst/>
                        <a:latin typeface="Calibri"/>
                        <a:ea typeface="Calibri"/>
                        <a:cs typeface="Times New Roman"/>
                      </a:endParaRPr>
                    </a:p>
                  </a:txBody>
                  <a:tcPr marL="68580" marR="68580" marT="0" marB="0"/>
                </a:tc>
              </a:tr>
              <a:tr h="485076">
                <a:tc>
                  <a:txBody>
                    <a:bodyPr/>
                    <a:lstStyle/>
                    <a:p>
                      <a:pPr marL="0" marR="0">
                        <a:lnSpc>
                          <a:spcPct val="115000"/>
                        </a:lnSpc>
                        <a:spcBef>
                          <a:spcPts val="0"/>
                        </a:spcBef>
                        <a:spcAft>
                          <a:spcPts val="0"/>
                        </a:spcAft>
                      </a:pPr>
                      <a:r>
                        <a:rPr lang="en-US" sz="1400" dirty="0">
                          <a:effectLst/>
                        </a:rPr>
                        <a:t>     </a:t>
                      </a:r>
                      <a:r>
                        <a:rPr lang="en-US" sz="1400" dirty="0" err="1" smtClean="0">
                          <a:effectLst/>
                        </a:rPr>
                        <a:t>Description:Contain</a:t>
                      </a:r>
                      <a:r>
                        <a:rPr lang="en-US" sz="1400" dirty="0" smtClean="0">
                          <a:effectLst/>
                        </a:rPr>
                        <a:t> </a:t>
                      </a:r>
                      <a:r>
                        <a:rPr lang="en-US" sz="1400" dirty="0">
                          <a:effectLst/>
                        </a:rPr>
                        <a:t>the Project </a:t>
                      </a:r>
                      <a:r>
                        <a:rPr lang="en-US" sz="1400" dirty="0" smtClean="0">
                          <a:effectLst/>
                        </a:rPr>
                        <a:t>Name</a:t>
                      </a:r>
                      <a:r>
                        <a:rPr lang="en-US" sz="1400" baseline="0" dirty="0" smtClean="0">
                          <a:effectLst/>
                        </a:rPr>
                        <a:t> and its Detail</a:t>
                      </a:r>
                      <a:endParaRPr lang="en-US" sz="1100" dirty="0">
                        <a:solidFill>
                          <a:srgbClr val="943634"/>
                        </a:solidFill>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effectLst/>
                        </a:rPr>
                        <a:t> </a:t>
                      </a:r>
                      <a:endParaRPr lang="en-US" sz="1100" dirty="0">
                        <a:solidFill>
                          <a:srgbClr val="943634"/>
                        </a:solidFill>
                        <a:effectLst/>
                        <a:latin typeface="Calibri"/>
                        <a:ea typeface="Calibri"/>
                        <a:cs typeface="Times New Roman"/>
                      </a:endParaRPr>
                    </a:p>
                  </a:txBody>
                  <a:tcPr marL="68580" marR="68580" marT="0" marB="0"/>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211660274"/>
              </p:ext>
            </p:extLst>
          </p:nvPr>
        </p:nvGraphicFramePr>
        <p:xfrm>
          <a:off x="195942" y="1698166"/>
          <a:ext cx="11763828" cy="4775210"/>
        </p:xfrm>
        <a:graphic>
          <a:graphicData uri="http://schemas.openxmlformats.org/drawingml/2006/table">
            <a:tbl>
              <a:tblPr firstRow="1" firstCol="1" bandRow="1">
                <a:tableStyleId>{775DCB02-9BB8-47FD-8907-85C794F793BA}</a:tableStyleId>
              </a:tblPr>
              <a:tblGrid>
                <a:gridCol w="3260131"/>
                <a:gridCol w="3077746"/>
                <a:gridCol w="1276695"/>
                <a:gridCol w="1345088"/>
                <a:gridCol w="1208300"/>
                <a:gridCol w="1595868"/>
              </a:tblGrid>
              <a:tr h="434110">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a:effectLst/>
                        <a:latin typeface="Calibri"/>
                        <a:ea typeface="Calibri"/>
                        <a:cs typeface="Times New Roman"/>
                      </a:endParaRPr>
                    </a:p>
                  </a:txBody>
                  <a:tcPr marL="68580" marR="68580" marT="0" marB="0" anchor="ctr"/>
                </a:tc>
              </a:tr>
              <a:tr h="434110">
                <a:tc>
                  <a:txBody>
                    <a:bodyPr/>
                    <a:lstStyle/>
                    <a:p>
                      <a:pPr marL="0" marR="0" algn="ctr">
                        <a:lnSpc>
                          <a:spcPct val="115000"/>
                        </a:lnSpc>
                        <a:spcBef>
                          <a:spcPts val="0"/>
                        </a:spcBef>
                        <a:spcAft>
                          <a:spcPts val="0"/>
                        </a:spcAft>
                      </a:pPr>
                      <a:r>
                        <a:rPr lang="en-US" sz="1400" dirty="0" err="1">
                          <a:effectLst/>
                        </a:rPr>
                        <a:t>project_id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Project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434110">
                <a:tc>
                  <a:txBody>
                    <a:bodyPr/>
                    <a:lstStyle/>
                    <a:p>
                      <a:pPr marL="0" marR="0" algn="ctr">
                        <a:lnSpc>
                          <a:spcPct val="115000"/>
                        </a:lnSpc>
                        <a:spcBef>
                          <a:spcPts val="0"/>
                        </a:spcBef>
                        <a:spcAft>
                          <a:spcPts val="0"/>
                        </a:spcAft>
                      </a:pPr>
                      <a:r>
                        <a:rPr lang="en-US" sz="1400" dirty="0" err="1">
                          <a:effectLst/>
                        </a:rPr>
                        <a:t>project_name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Project Name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434110">
                <a:tc>
                  <a:txBody>
                    <a:bodyPr/>
                    <a:lstStyle/>
                    <a:p>
                      <a:pPr marL="0" marR="0" algn="ctr">
                        <a:lnSpc>
                          <a:spcPct val="115000"/>
                        </a:lnSpc>
                        <a:spcBef>
                          <a:spcPts val="0"/>
                        </a:spcBef>
                        <a:spcAft>
                          <a:spcPts val="0"/>
                        </a:spcAft>
                      </a:pPr>
                      <a:r>
                        <a:rPr lang="en-US" sz="1400" dirty="0" err="1">
                          <a:effectLst/>
                        </a:rPr>
                        <a:t>project_description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Project Descritpion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200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434110">
                <a:tc>
                  <a:txBody>
                    <a:bodyPr/>
                    <a:lstStyle/>
                    <a:p>
                      <a:pPr marL="0" marR="0" algn="ctr">
                        <a:lnSpc>
                          <a:spcPct val="115000"/>
                        </a:lnSpc>
                        <a:spcBef>
                          <a:spcPts val="0"/>
                        </a:spcBef>
                        <a:spcAft>
                          <a:spcPts val="0"/>
                        </a:spcAft>
                      </a:pPr>
                      <a:r>
                        <a:rPr lang="en-US" sz="1400" dirty="0" err="1">
                          <a:effectLst/>
                        </a:rPr>
                        <a:t>project_estimate_start_date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Project Estimate Start Date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Date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434110">
                <a:tc>
                  <a:txBody>
                    <a:bodyPr/>
                    <a:lstStyle/>
                    <a:p>
                      <a:pPr marL="0" marR="0" algn="ctr">
                        <a:lnSpc>
                          <a:spcPct val="115000"/>
                        </a:lnSpc>
                        <a:spcBef>
                          <a:spcPts val="0"/>
                        </a:spcBef>
                        <a:spcAft>
                          <a:spcPts val="0"/>
                        </a:spcAft>
                      </a:pPr>
                      <a:r>
                        <a:rPr lang="en-US" sz="1400">
                          <a:effectLst/>
                        </a:rPr>
                        <a:t>project_actual_start_date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Project Actual Start Date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Date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Null</a:t>
                      </a:r>
                      <a:endParaRPr lang="en-US" sz="1400">
                        <a:effectLst/>
                        <a:latin typeface="Calibri"/>
                        <a:ea typeface="Calibri"/>
                        <a:cs typeface="Times New Roman"/>
                      </a:endParaRPr>
                    </a:p>
                  </a:txBody>
                  <a:tcPr marL="68580" marR="68580" marT="0" marB="0" anchor="ctr"/>
                </a:tc>
              </a:tr>
              <a:tr h="434110">
                <a:tc>
                  <a:txBody>
                    <a:bodyPr/>
                    <a:lstStyle/>
                    <a:p>
                      <a:pPr marL="0" marR="0" algn="ctr">
                        <a:lnSpc>
                          <a:spcPct val="115000"/>
                        </a:lnSpc>
                        <a:spcBef>
                          <a:spcPts val="0"/>
                        </a:spcBef>
                        <a:spcAft>
                          <a:spcPts val="0"/>
                        </a:spcAft>
                      </a:pPr>
                      <a:r>
                        <a:rPr lang="en-US" sz="1400">
                          <a:effectLst/>
                        </a:rPr>
                        <a:t>project_estimate_end_date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Project Estimate End 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Date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434110">
                <a:tc>
                  <a:txBody>
                    <a:bodyPr/>
                    <a:lstStyle/>
                    <a:p>
                      <a:pPr marL="0" marR="0" algn="ctr">
                        <a:lnSpc>
                          <a:spcPct val="115000"/>
                        </a:lnSpc>
                        <a:spcBef>
                          <a:spcPts val="0"/>
                        </a:spcBef>
                        <a:spcAft>
                          <a:spcPts val="0"/>
                        </a:spcAft>
                      </a:pPr>
                      <a:r>
                        <a:rPr lang="en-US" sz="1400" dirty="0" err="1">
                          <a:effectLst/>
                        </a:rPr>
                        <a:t>project_actual_end_date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Project Actual End Date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Null</a:t>
                      </a:r>
                      <a:endParaRPr lang="en-US" sz="1400" dirty="0">
                        <a:effectLst/>
                        <a:latin typeface="Calibri"/>
                        <a:ea typeface="Calibri"/>
                        <a:cs typeface="Times New Roman"/>
                      </a:endParaRPr>
                    </a:p>
                  </a:txBody>
                  <a:tcPr marL="68580" marR="68580" marT="0" marB="0" anchor="ctr"/>
                </a:tc>
              </a:tr>
              <a:tr h="434110">
                <a:tc>
                  <a:txBody>
                    <a:bodyPr/>
                    <a:lstStyle/>
                    <a:p>
                      <a:pPr marL="0" marR="0" algn="ctr">
                        <a:lnSpc>
                          <a:spcPct val="115000"/>
                        </a:lnSpc>
                        <a:spcBef>
                          <a:spcPts val="0"/>
                        </a:spcBef>
                        <a:spcAft>
                          <a:spcPts val="0"/>
                        </a:spcAft>
                      </a:pPr>
                      <a:r>
                        <a:rPr lang="en-US" sz="1400" dirty="0" err="1" smtClean="0">
                          <a:effectLst/>
                        </a:rPr>
                        <a:t>pmt_priority_id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rPr>
                        <a:t>Project </a:t>
                      </a:r>
                      <a:r>
                        <a:rPr lang="en-US" sz="1400" dirty="0">
                          <a:effectLst/>
                        </a:rPr>
                        <a:t>Priority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434110">
                <a:tc>
                  <a:txBody>
                    <a:bodyPr/>
                    <a:lstStyle/>
                    <a:p>
                      <a:pPr marL="0" marR="0" algn="ctr">
                        <a:lnSpc>
                          <a:spcPct val="115000"/>
                        </a:lnSpc>
                        <a:spcBef>
                          <a:spcPts val="0"/>
                        </a:spcBef>
                        <a:spcAft>
                          <a:spcPts val="0"/>
                        </a:spcAft>
                      </a:pPr>
                      <a:r>
                        <a:rPr lang="en-US" sz="1400" dirty="0" err="1" smtClean="0">
                          <a:effectLst/>
                        </a:rPr>
                        <a:t>pmt_status_id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rPr>
                        <a:t>Project </a:t>
                      </a:r>
                      <a:r>
                        <a:rPr lang="en-US" sz="1400" dirty="0">
                          <a:effectLst/>
                        </a:rPr>
                        <a:t>Status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434110">
                <a:tc>
                  <a:txBody>
                    <a:bodyPr/>
                    <a:lstStyle/>
                    <a:p>
                      <a:pPr marL="0" marR="0" algn="ctr">
                        <a:lnSpc>
                          <a:spcPct val="115000"/>
                        </a:lnSpc>
                        <a:spcBef>
                          <a:spcPts val="0"/>
                        </a:spcBef>
                        <a:spcAft>
                          <a:spcPts val="0"/>
                        </a:spcAft>
                      </a:pPr>
                      <a:r>
                        <a:rPr lang="en-US" sz="1400">
                          <a:effectLst/>
                        </a:rPr>
                        <a:t>project_category_id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Project Category 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sp>
        <p:nvSpPr>
          <p:cNvPr id="4" name="Rectangle 1"/>
          <p:cNvSpPr>
            <a:spLocks noChangeArrowheads="1"/>
          </p:cNvSpPr>
          <p:nvPr/>
        </p:nvSpPr>
        <p:spPr bwMode="auto">
          <a:xfrm>
            <a:off x="2311400" y="27066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322805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15860691"/>
              </p:ext>
            </p:extLst>
          </p:nvPr>
        </p:nvGraphicFramePr>
        <p:xfrm>
          <a:off x="275772" y="1582062"/>
          <a:ext cx="11727542" cy="4930346"/>
        </p:xfrm>
        <a:graphic>
          <a:graphicData uri="http://schemas.openxmlformats.org/drawingml/2006/table">
            <a:tbl>
              <a:tblPr firstRow="1" firstCol="1" bandRow="1">
                <a:tableStyleId>{775DCB02-9BB8-47FD-8907-85C794F793BA}</a:tableStyleId>
              </a:tblPr>
              <a:tblGrid>
                <a:gridCol w="3250073"/>
                <a:gridCol w="3068251"/>
                <a:gridCol w="1272757"/>
                <a:gridCol w="1340940"/>
                <a:gridCol w="1204574"/>
                <a:gridCol w="1590947"/>
              </a:tblGrid>
              <a:tr h="697186">
                <a:tc>
                  <a:txBody>
                    <a:bodyPr/>
                    <a:lstStyle/>
                    <a:p>
                      <a:pPr marL="0" marR="0" algn="ctr">
                        <a:lnSpc>
                          <a:spcPct val="115000"/>
                        </a:lnSpc>
                        <a:spcBef>
                          <a:spcPts val="0"/>
                        </a:spcBef>
                        <a:spcAft>
                          <a:spcPts val="0"/>
                        </a:spcAft>
                      </a:pPr>
                      <a:r>
                        <a:rPr lang="en-US" sz="1400" dirty="0">
                          <a:effectLst/>
                        </a:rPr>
                        <a:t>Field Name</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Description</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b="1">
                        <a:solidFill>
                          <a:schemeClr val="bg1"/>
                        </a:solidFill>
                        <a:effectLst/>
                        <a:latin typeface="Calibri"/>
                        <a:ea typeface="Calibri"/>
                        <a:cs typeface="Times New Roman"/>
                      </a:endParaRPr>
                    </a:p>
                  </a:txBody>
                  <a:tcPr marL="68580" marR="68580" marT="0" marB="0" anchor="ctr"/>
                </a:tc>
              </a:tr>
              <a:tr h="423316">
                <a:tc>
                  <a:txBody>
                    <a:bodyPr/>
                    <a:lstStyle/>
                    <a:p>
                      <a:pPr marL="0" marR="0" algn="ctr">
                        <a:lnSpc>
                          <a:spcPct val="115000"/>
                        </a:lnSpc>
                        <a:spcBef>
                          <a:spcPts val="0"/>
                        </a:spcBef>
                        <a:spcAft>
                          <a:spcPts val="0"/>
                        </a:spcAft>
                      </a:pPr>
                      <a:r>
                        <a:rPr lang="en-US" sz="1400" dirty="0" err="1">
                          <a:effectLst/>
                        </a:rPr>
                        <a:t>module_id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Module 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PK</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b="1">
                        <a:solidFill>
                          <a:schemeClr val="bg1"/>
                        </a:solidFill>
                        <a:effectLst/>
                        <a:latin typeface="Calibri"/>
                        <a:ea typeface="Calibri"/>
                        <a:cs typeface="Times New Roman"/>
                      </a:endParaRPr>
                    </a:p>
                  </a:txBody>
                  <a:tcPr marL="68580" marR="68580" marT="0" marB="0" anchor="ctr"/>
                </a:tc>
              </a:tr>
              <a:tr h="423316">
                <a:tc>
                  <a:txBody>
                    <a:bodyPr/>
                    <a:lstStyle/>
                    <a:p>
                      <a:pPr marL="0" marR="0" algn="ctr">
                        <a:lnSpc>
                          <a:spcPct val="115000"/>
                        </a:lnSpc>
                        <a:spcBef>
                          <a:spcPts val="0"/>
                        </a:spcBef>
                        <a:spcAft>
                          <a:spcPts val="0"/>
                        </a:spcAft>
                      </a:pPr>
                      <a:r>
                        <a:rPr lang="en-US" sz="1400">
                          <a:effectLst/>
                        </a:rPr>
                        <a:t>module_name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Module Name</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423316">
                <a:tc>
                  <a:txBody>
                    <a:bodyPr/>
                    <a:lstStyle/>
                    <a:p>
                      <a:pPr marL="0" marR="0" algn="ctr">
                        <a:lnSpc>
                          <a:spcPct val="115000"/>
                        </a:lnSpc>
                        <a:spcBef>
                          <a:spcPts val="0"/>
                        </a:spcBef>
                        <a:spcAft>
                          <a:spcPts val="0"/>
                        </a:spcAft>
                      </a:pPr>
                      <a:r>
                        <a:rPr lang="en-US" sz="1400" dirty="0" err="1">
                          <a:effectLst/>
                        </a:rPr>
                        <a:t>module_description</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Module </a:t>
                      </a:r>
                      <a:r>
                        <a:rPr lang="en-US" sz="1400" dirty="0" err="1">
                          <a:effectLst/>
                        </a:rPr>
                        <a:t>Descritpion</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Varchar2</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200</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b="1">
                        <a:solidFill>
                          <a:schemeClr val="bg1"/>
                        </a:solidFill>
                        <a:effectLst/>
                        <a:latin typeface="Calibri"/>
                        <a:ea typeface="Calibri"/>
                        <a:cs typeface="Times New Roman"/>
                      </a:endParaRPr>
                    </a:p>
                  </a:txBody>
                  <a:tcPr marL="68580" marR="68580" marT="0" marB="0" anchor="ctr"/>
                </a:tc>
              </a:tr>
              <a:tr h="423316">
                <a:tc>
                  <a:txBody>
                    <a:bodyPr/>
                    <a:lstStyle/>
                    <a:p>
                      <a:pPr marL="0" marR="0" algn="ctr">
                        <a:lnSpc>
                          <a:spcPct val="115000"/>
                        </a:lnSpc>
                        <a:spcBef>
                          <a:spcPts val="0"/>
                        </a:spcBef>
                        <a:spcAft>
                          <a:spcPts val="0"/>
                        </a:spcAft>
                      </a:pPr>
                      <a:r>
                        <a:rPr lang="en-US" sz="1400">
                          <a:effectLst/>
                        </a:rPr>
                        <a:t>module_estimate_start_date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Module Estimate Start Date</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Date</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b="1">
                        <a:solidFill>
                          <a:schemeClr val="bg1"/>
                        </a:solidFill>
                        <a:effectLst/>
                        <a:latin typeface="Calibri"/>
                        <a:ea typeface="Calibri"/>
                        <a:cs typeface="Times New Roman"/>
                      </a:endParaRPr>
                    </a:p>
                  </a:txBody>
                  <a:tcPr marL="68580" marR="68580" marT="0" marB="0" anchor="ctr"/>
                </a:tc>
              </a:tr>
              <a:tr h="423316">
                <a:tc>
                  <a:txBody>
                    <a:bodyPr/>
                    <a:lstStyle/>
                    <a:p>
                      <a:pPr marL="0" marR="0" algn="ctr">
                        <a:lnSpc>
                          <a:spcPct val="115000"/>
                        </a:lnSpc>
                        <a:spcBef>
                          <a:spcPts val="0"/>
                        </a:spcBef>
                        <a:spcAft>
                          <a:spcPts val="0"/>
                        </a:spcAft>
                      </a:pPr>
                      <a:r>
                        <a:rPr lang="en-US" sz="1400">
                          <a:effectLst/>
                        </a:rPr>
                        <a:t>module_actual_start_date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Module Actual Start 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Date</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Null</a:t>
                      </a:r>
                      <a:endParaRPr lang="en-US" sz="1400" b="1" dirty="0">
                        <a:solidFill>
                          <a:schemeClr val="bg1"/>
                        </a:solidFill>
                        <a:effectLst/>
                        <a:latin typeface="Calibri"/>
                        <a:ea typeface="Calibri"/>
                        <a:cs typeface="Times New Roman"/>
                      </a:endParaRPr>
                    </a:p>
                  </a:txBody>
                  <a:tcPr marL="68580" marR="68580" marT="0" marB="0" anchor="ctr"/>
                </a:tc>
              </a:tr>
              <a:tr h="423316">
                <a:tc>
                  <a:txBody>
                    <a:bodyPr/>
                    <a:lstStyle/>
                    <a:p>
                      <a:pPr marL="0" marR="0" algn="ctr">
                        <a:lnSpc>
                          <a:spcPct val="115000"/>
                        </a:lnSpc>
                        <a:spcBef>
                          <a:spcPts val="0"/>
                        </a:spcBef>
                        <a:spcAft>
                          <a:spcPts val="0"/>
                        </a:spcAft>
                      </a:pPr>
                      <a:r>
                        <a:rPr lang="en-US" sz="1400">
                          <a:effectLst/>
                        </a:rPr>
                        <a:t>module_estimate_end_date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Module Estimate End 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423316">
                <a:tc>
                  <a:txBody>
                    <a:bodyPr/>
                    <a:lstStyle/>
                    <a:p>
                      <a:pPr marL="0" marR="0" algn="ctr">
                        <a:lnSpc>
                          <a:spcPct val="115000"/>
                        </a:lnSpc>
                        <a:spcBef>
                          <a:spcPts val="0"/>
                        </a:spcBef>
                        <a:spcAft>
                          <a:spcPts val="0"/>
                        </a:spcAft>
                      </a:pPr>
                      <a:r>
                        <a:rPr lang="en-US" sz="1400">
                          <a:effectLst/>
                        </a:rPr>
                        <a:t>module_actual_end_date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Module Actual End 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Null</a:t>
                      </a:r>
                      <a:endParaRPr lang="en-US" sz="1400" b="1" dirty="0">
                        <a:solidFill>
                          <a:schemeClr val="bg1"/>
                        </a:solidFill>
                        <a:effectLst/>
                        <a:latin typeface="Calibri"/>
                        <a:ea typeface="Calibri"/>
                        <a:cs typeface="Times New Roman"/>
                      </a:endParaRPr>
                    </a:p>
                  </a:txBody>
                  <a:tcPr marL="68580" marR="68580" marT="0" marB="0" anchor="ctr"/>
                </a:tc>
              </a:tr>
              <a:tr h="423316">
                <a:tc>
                  <a:txBody>
                    <a:bodyPr/>
                    <a:lstStyle/>
                    <a:p>
                      <a:pPr marL="0" marR="0" algn="ctr">
                        <a:lnSpc>
                          <a:spcPct val="115000"/>
                        </a:lnSpc>
                        <a:spcBef>
                          <a:spcPts val="0"/>
                        </a:spcBef>
                        <a:spcAft>
                          <a:spcPts val="0"/>
                        </a:spcAft>
                      </a:pPr>
                      <a:r>
                        <a:rPr lang="en-US" sz="1400" dirty="0" err="1" smtClean="0">
                          <a:effectLst/>
                        </a:rPr>
                        <a:t>pmt_priority_id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Module Priority ID</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FK</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423316">
                <a:tc>
                  <a:txBody>
                    <a:bodyPr/>
                    <a:lstStyle/>
                    <a:p>
                      <a:pPr marL="0" marR="0" algn="ctr">
                        <a:lnSpc>
                          <a:spcPct val="115000"/>
                        </a:lnSpc>
                        <a:spcBef>
                          <a:spcPts val="0"/>
                        </a:spcBef>
                        <a:spcAft>
                          <a:spcPts val="0"/>
                        </a:spcAft>
                      </a:pPr>
                      <a:r>
                        <a:rPr lang="en-US" sz="1400" dirty="0" err="1" smtClean="0">
                          <a:effectLst/>
                        </a:rPr>
                        <a:t>pmt_status_id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Module Status ID</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FK</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423316">
                <a:tc>
                  <a:txBody>
                    <a:bodyPr/>
                    <a:lstStyle/>
                    <a:p>
                      <a:pPr marL="0" marR="0" algn="ctr">
                        <a:lnSpc>
                          <a:spcPct val="115000"/>
                        </a:lnSpc>
                        <a:spcBef>
                          <a:spcPts val="0"/>
                        </a:spcBef>
                        <a:spcAft>
                          <a:spcPts val="0"/>
                        </a:spcAft>
                      </a:pPr>
                      <a:r>
                        <a:rPr lang="en-US" sz="1400" dirty="0" err="1" smtClean="0">
                          <a:effectLst/>
                        </a:rPr>
                        <a:t>proj_id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Project ID</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675727688"/>
              </p:ext>
            </p:extLst>
          </p:nvPr>
        </p:nvGraphicFramePr>
        <p:xfrm>
          <a:off x="313366" y="269723"/>
          <a:ext cx="11647357" cy="1007534"/>
        </p:xfrm>
        <a:graphic>
          <a:graphicData uri="http://schemas.openxmlformats.org/drawingml/2006/table">
            <a:tbl>
              <a:tblPr firstRow="1" bandRow="1">
                <a:tableStyleId>{775DCB02-9BB8-47FD-8907-85C794F793BA}</a:tableStyleId>
              </a:tblPr>
              <a:tblGrid>
                <a:gridCol w="11647357"/>
              </a:tblGrid>
              <a:tr h="503767">
                <a:tc>
                  <a:txBody>
                    <a:bodyPr/>
                    <a:lstStyle/>
                    <a:p>
                      <a:r>
                        <a:rPr lang="en-US" sz="1400" dirty="0" smtClean="0"/>
                        <a:t>15.tbl_module</a:t>
                      </a:r>
                      <a:endParaRPr lang="en-US" sz="1400" dirty="0"/>
                    </a:p>
                  </a:txBody>
                  <a:tcPr/>
                </a:tc>
              </a:tr>
              <a:tr h="503767">
                <a:tc>
                  <a:txBody>
                    <a:bodyPr/>
                    <a:lstStyle/>
                    <a:p>
                      <a:r>
                        <a:rPr lang="en-US" sz="1400" b="1" dirty="0" smtClean="0"/>
                        <a:t>Description: contain</a:t>
                      </a:r>
                      <a:r>
                        <a:rPr lang="en-US" sz="1400" b="1" baseline="0" dirty="0" smtClean="0"/>
                        <a:t> all modules name and  its details</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42018882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46052854"/>
              </p:ext>
            </p:extLst>
          </p:nvPr>
        </p:nvGraphicFramePr>
        <p:xfrm>
          <a:off x="246744" y="1553025"/>
          <a:ext cx="11683999" cy="5163516"/>
        </p:xfrm>
        <a:graphic>
          <a:graphicData uri="http://schemas.openxmlformats.org/drawingml/2006/table">
            <a:tbl>
              <a:tblPr firstRow="1" firstCol="1" bandRow="1">
                <a:tableStyleId>{775DCB02-9BB8-47FD-8907-85C794F793BA}</a:tableStyleId>
              </a:tblPr>
              <a:tblGrid>
                <a:gridCol w="3238007"/>
                <a:gridCol w="3056859"/>
                <a:gridCol w="1268032"/>
                <a:gridCol w="1335961"/>
                <a:gridCol w="1200101"/>
                <a:gridCol w="1585039"/>
              </a:tblGrid>
              <a:tr h="833856">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a:effectLst/>
                        <a:latin typeface="Calibri"/>
                        <a:ea typeface="Calibri"/>
                        <a:cs typeface="Times New Roman"/>
                      </a:endParaRPr>
                    </a:p>
                  </a:txBody>
                  <a:tcPr marL="68580" marR="68580" marT="0" marB="0" anchor="ctr"/>
                </a:tc>
              </a:tr>
              <a:tr h="432966">
                <a:tc>
                  <a:txBody>
                    <a:bodyPr/>
                    <a:lstStyle/>
                    <a:p>
                      <a:pPr marL="0" marR="0" algn="ctr">
                        <a:lnSpc>
                          <a:spcPct val="115000"/>
                        </a:lnSpc>
                        <a:spcBef>
                          <a:spcPts val="0"/>
                        </a:spcBef>
                        <a:spcAft>
                          <a:spcPts val="0"/>
                        </a:spcAft>
                      </a:pPr>
                      <a:r>
                        <a:rPr lang="en-US" sz="1400">
                          <a:effectLst/>
                        </a:rPr>
                        <a:t>task_id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Task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432966">
                <a:tc>
                  <a:txBody>
                    <a:bodyPr/>
                    <a:lstStyle/>
                    <a:p>
                      <a:pPr marL="0" marR="0" algn="ctr">
                        <a:lnSpc>
                          <a:spcPct val="115000"/>
                        </a:lnSpc>
                        <a:spcBef>
                          <a:spcPts val="0"/>
                        </a:spcBef>
                        <a:spcAft>
                          <a:spcPts val="0"/>
                        </a:spcAft>
                      </a:pPr>
                      <a:r>
                        <a:rPr lang="en-US" sz="1400">
                          <a:effectLst/>
                        </a:rPr>
                        <a:t>task_name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Task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Varchar2</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432966">
                <a:tc>
                  <a:txBody>
                    <a:bodyPr/>
                    <a:lstStyle/>
                    <a:p>
                      <a:pPr marL="0" marR="0" algn="ctr">
                        <a:lnSpc>
                          <a:spcPct val="115000"/>
                        </a:lnSpc>
                        <a:spcBef>
                          <a:spcPts val="0"/>
                        </a:spcBef>
                        <a:spcAft>
                          <a:spcPts val="0"/>
                        </a:spcAft>
                      </a:pPr>
                      <a:r>
                        <a:rPr lang="en-US" sz="1400">
                          <a:effectLst/>
                        </a:rPr>
                        <a:t>task_description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Task </a:t>
                      </a:r>
                      <a:r>
                        <a:rPr lang="en-US" sz="1400" dirty="0" err="1">
                          <a:effectLst/>
                        </a:rPr>
                        <a:t>Descritpion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Varchar2</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200</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432966">
                <a:tc>
                  <a:txBody>
                    <a:bodyPr/>
                    <a:lstStyle/>
                    <a:p>
                      <a:pPr marL="0" marR="0" algn="ctr">
                        <a:lnSpc>
                          <a:spcPct val="115000"/>
                        </a:lnSpc>
                        <a:spcBef>
                          <a:spcPts val="0"/>
                        </a:spcBef>
                        <a:spcAft>
                          <a:spcPts val="0"/>
                        </a:spcAft>
                      </a:pPr>
                      <a:r>
                        <a:rPr lang="en-US" sz="1400">
                          <a:effectLst/>
                        </a:rPr>
                        <a:t>task_estimate_start_date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Task Estimate Start Date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432966">
                <a:tc>
                  <a:txBody>
                    <a:bodyPr/>
                    <a:lstStyle/>
                    <a:p>
                      <a:pPr marL="0" marR="0" algn="ctr">
                        <a:lnSpc>
                          <a:spcPct val="115000"/>
                        </a:lnSpc>
                        <a:spcBef>
                          <a:spcPts val="0"/>
                        </a:spcBef>
                        <a:spcAft>
                          <a:spcPts val="0"/>
                        </a:spcAft>
                      </a:pPr>
                      <a:r>
                        <a:rPr lang="en-US" sz="1400" dirty="0" err="1">
                          <a:effectLst/>
                        </a:rPr>
                        <a:t>task_actual_start_date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Task Actual Start 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Null</a:t>
                      </a:r>
                      <a:endParaRPr lang="en-US" sz="1400">
                        <a:effectLst/>
                        <a:latin typeface="Calibri"/>
                        <a:ea typeface="Calibri"/>
                        <a:cs typeface="Times New Roman"/>
                      </a:endParaRPr>
                    </a:p>
                  </a:txBody>
                  <a:tcPr marL="68580" marR="68580" marT="0" marB="0" anchor="ctr"/>
                </a:tc>
              </a:tr>
              <a:tr h="432966">
                <a:tc>
                  <a:txBody>
                    <a:bodyPr/>
                    <a:lstStyle/>
                    <a:p>
                      <a:pPr marL="0" marR="0" algn="ctr">
                        <a:lnSpc>
                          <a:spcPct val="115000"/>
                        </a:lnSpc>
                        <a:spcBef>
                          <a:spcPts val="0"/>
                        </a:spcBef>
                        <a:spcAft>
                          <a:spcPts val="0"/>
                        </a:spcAft>
                      </a:pPr>
                      <a:r>
                        <a:rPr lang="en-US" sz="1400">
                          <a:effectLst/>
                        </a:rPr>
                        <a:t>task_estimate_end_date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Task Estimate End 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432966">
                <a:tc>
                  <a:txBody>
                    <a:bodyPr/>
                    <a:lstStyle/>
                    <a:p>
                      <a:pPr marL="0" marR="0" algn="ctr">
                        <a:lnSpc>
                          <a:spcPct val="115000"/>
                        </a:lnSpc>
                        <a:spcBef>
                          <a:spcPts val="0"/>
                        </a:spcBef>
                        <a:spcAft>
                          <a:spcPts val="0"/>
                        </a:spcAft>
                      </a:pPr>
                      <a:r>
                        <a:rPr lang="en-US" sz="1400">
                          <a:effectLst/>
                        </a:rPr>
                        <a:t>task_actual_end_date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Task Actual End 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Null</a:t>
                      </a:r>
                      <a:endParaRPr lang="en-US" sz="1400" dirty="0">
                        <a:effectLst/>
                        <a:latin typeface="Calibri"/>
                        <a:ea typeface="Calibri"/>
                        <a:cs typeface="Times New Roman"/>
                      </a:endParaRPr>
                    </a:p>
                  </a:txBody>
                  <a:tcPr marL="68580" marR="68580" marT="0" marB="0" anchor="ctr"/>
                </a:tc>
              </a:tr>
              <a:tr h="432966">
                <a:tc>
                  <a:txBody>
                    <a:bodyPr/>
                    <a:lstStyle/>
                    <a:p>
                      <a:pPr marL="0" marR="0" algn="ctr">
                        <a:lnSpc>
                          <a:spcPct val="115000"/>
                        </a:lnSpc>
                        <a:spcBef>
                          <a:spcPts val="0"/>
                        </a:spcBef>
                        <a:spcAft>
                          <a:spcPts val="0"/>
                        </a:spcAft>
                      </a:pPr>
                      <a:r>
                        <a:rPr lang="en-US" sz="1400" dirty="0" err="1" smtClean="0">
                          <a:effectLst/>
                        </a:rPr>
                        <a:t>pmt_priority_id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Task Priority 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432966">
                <a:tc>
                  <a:txBody>
                    <a:bodyPr/>
                    <a:lstStyle/>
                    <a:p>
                      <a:pPr marL="0" marR="0" algn="ctr">
                        <a:lnSpc>
                          <a:spcPct val="115000"/>
                        </a:lnSpc>
                        <a:spcBef>
                          <a:spcPts val="0"/>
                        </a:spcBef>
                        <a:spcAft>
                          <a:spcPts val="0"/>
                        </a:spcAft>
                      </a:pPr>
                      <a:r>
                        <a:rPr lang="en-US" sz="1400" dirty="0" err="1" smtClean="0">
                          <a:effectLst/>
                        </a:rPr>
                        <a:t>pmt_status_id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Task Status 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432966">
                <a:tc>
                  <a:txBody>
                    <a:bodyPr/>
                    <a:lstStyle/>
                    <a:p>
                      <a:pPr marL="0" marR="0" algn="ctr">
                        <a:lnSpc>
                          <a:spcPct val="115000"/>
                        </a:lnSpc>
                        <a:spcBef>
                          <a:spcPts val="0"/>
                        </a:spcBef>
                        <a:spcAft>
                          <a:spcPts val="0"/>
                        </a:spcAft>
                      </a:pPr>
                      <a:r>
                        <a:rPr lang="en-US" sz="1400">
                          <a:effectLst/>
                        </a:rPr>
                        <a:t>module_id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Module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71687857"/>
              </p:ext>
            </p:extLst>
          </p:nvPr>
        </p:nvGraphicFramePr>
        <p:xfrm>
          <a:off x="204866" y="490928"/>
          <a:ext cx="11647357" cy="741680"/>
        </p:xfrm>
        <a:graphic>
          <a:graphicData uri="http://schemas.openxmlformats.org/drawingml/2006/table">
            <a:tbl>
              <a:tblPr firstRow="1" bandRow="1">
                <a:tableStyleId>{775DCB02-9BB8-47FD-8907-85C794F793BA}</a:tableStyleId>
              </a:tblPr>
              <a:tblGrid>
                <a:gridCol w="11647357"/>
              </a:tblGrid>
              <a:tr h="370840">
                <a:tc>
                  <a:txBody>
                    <a:bodyPr/>
                    <a:lstStyle/>
                    <a:p>
                      <a:r>
                        <a:rPr lang="en-US" sz="1400" dirty="0" smtClean="0"/>
                        <a:t>16.tbl_task</a:t>
                      </a:r>
                      <a:endParaRPr lang="en-US" sz="1400" dirty="0"/>
                    </a:p>
                  </a:txBody>
                  <a:tcPr/>
                </a:tc>
              </a:tr>
              <a:tr h="370840">
                <a:tc>
                  <a:txBody>
                    <a:bodyPr/>
                    <a:lstStyle/>
                    <a:p>
                      <a:r>
                        <a:rPr lang="en-US" sz="1400" b="1" dirty="0" smtClean="0"/>
                        <a:t>Description: contain</a:t>
                      </a:r>
                      <a:r>
                        <a:rPr lang="en-US" sz="1400" b="1" baseline="0" dirty="0" smtClean="0"/>
                        <a:t> all module’s task name and  its details</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39885878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7" y="127001"/>
            <a:ext cx="9404350" cy="1752600"/>
          </a:xfrm>
        </p:spPr>
        <p:txBody>
          <a:bodyPr>
            <a:normAutofit/>
          </a:bodyPr>
          <a:lstStyle/>
          <a:p>
            <a:r>
              <a:rPr lang="en-US" sz="2400" b="1" i="1" u="sng" dirty="0" smtClean="0">
                <a:solidFill>
                  <a:srgbClr val="002060"/>
                </a:solidFill>
              </a:rPr>
              <a:t/>
            </a:r>
            <a:br>
              <a:rPr lang="en-US" sz="2400" b="1" i="1" u="sng" dirty="0" smtClean="0">
                <a:solidFill>
                  <a:srgbClr val="002060"/>
                </a:solidFill>
              </a:rPr>
            </a:br>
            <a:endParaRPr lang="en-US" sz="1800" u="sng" dirty="0">
              <a:solidFill>
                <a:srgbClr val="002060"/>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437278220"/>
              </p:ext>
            </p:extLst>
          </p:nvPr>
        </p:nvGraphicFramePr>
        <p:xfrm>
          <a:off x="420914" y="1204685"/>
          <a:ext cx="11161486" cy="5354441"/>
        </p:xfrm>
        <a:graphic>
          <a:graphicData uri="http://schemas.openxmlformats.org/drawingml/2006/table">
            <a:tbl>
              <a:tblPr firstRow="1" firstCol="1" bandRow="1">
                <a:tableStyleId>{775DCB02-9BB8-47FD-8907-85C794F793BA}</a:tableStyleId>
              </a:tblPr>
              <a:tblGrid>
                <a:gridCol w="3035839"/>
                <a:gridCol w="2866003"/>
                <a:gridCol w="1188859"/>
                <a:gridCol w="1252549"/>
                <a:gridCol w="1332161"/>
                <a:gridCol w="1486075"/>
              </a:tblGrid>
              <a:tr h="401047">
                <a:tc>
                  <a:txBody>
                    <a:bodyPr/>
                    <a:lstStyle/>
                    <a:p>
                      <a:pPr marL="0" marR="0" algn="ctr">
                        <a:lnSpc>
                          <a:spcPct val="115000"/>
                        </a:lnSpc>
                        <a:spcBef>
                          <a:spcPts val="0"/>
                        </a:spcBef>
                        <a:spcAft>
                          <a:spcPts val="0"/>
                        </a:spcAft>
                      </a:pPr>
                      <a:r>
                        <a:rPr lang="en-US" sz="1400" b="1" dirty="0">
                          <a:effectLst/>
                        </a:rPr>
                        <a:t>Field Name</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Description</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Type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Size</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Constraint</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Default Value</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dirty="0" err="1">
                          <a:effectLst/>
                        </a:rPr>
                        <a:t>user_id</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User ID</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Number</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5</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PK</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dirty="0" err="1">
                          <a:effectLst/>
                        </a:rPr>
                        <a:t>user_firstname</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User First Name</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Varchar2</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30</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a:effectLst/>
                        </a:rPr>
                        <a:t>user_middlename</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User Middle Name</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Varchar2</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30</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a:effectLst/>
                        </a:rPr>
                        <a:t>user_lastname</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User Last Name</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Varchar2</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30</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a:effectLst/>
                        </a:rPr>
                        <a:t>user_res_address</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User Residential Address</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Varchar2</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250</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a:effectLst/>
                        </a:rPr>
                        <a:t>user_per_address</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User Permanent Address</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Varchar2</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250</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dirty="0" err="1">
                          <a:effectLst/>
                        </a:rPr>
                        <a:t>city_id</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City ID</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Number</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3</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FK</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dirty="0" err="1">
                          <a:effectLst/>
                        </a:rPr>
                        <a:t>user_gender</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User Gender</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Varchar2</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7</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Not Null</a:t>
                      </a:r>
                      <a:endParaRPr lang="en-US" sz="1400" b="1" dirty="0">
                        <a:effectLst/>
                        <a:latin typeface="Calibri"/>
                        <a:ea typeface="Calibri"/>
                        <a:cs typeface="Times New Roman"/>
                      </a:endParaRPr>
                    </a:p>
                  </a:txBody>
                  <a:tcPr marL="68409" marR="68409" marT="0" marB="0"/>
                </a:tc>
              </a:tr>
              <a:tr h="250857">
                <a:tc>
                  <a:txBody>
                    <a:bodyPr/>
                    <a:lstStyle/>
                    <a:p>
                      <a:pPr marL="0" marR="0" algn="ctr">
                        <a:lnSpc>
                          <a:spcPct val="115000"/>
                        </a:lnSpc>
                        <a:spcBef>
                          <a:spcPts val="0"/>
                        </a:spcBef>
                        <a:spcAft>
                          <a:spcPts val="0"/>
                        </a:spcAft>
                      </a:pPr>
                      <a:r>
                        <a:rPr lang="en-US" sz="1400" b="1" dirty="0" err="1">
                          <a:effectLst/>
                        </a:rPr>
                        <a:t>user_dob</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User Date of Birth</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Date</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dirty="0" err="1" smtClean="0">
                          <a:effectLst/>
                        </a:rPr>
                        <a:t>user_phoneno</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User Phone No</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Number</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15</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dirty="0" err="1">
                          <a:effectLst/>
                        </a:rPr>
                        <a:t>user_mobileno</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User Mobile No</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Number</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10</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a:effectLst/>
                        </a:rPr>
                        <a:t>user_email</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User Email ID</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Varchar2</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50</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Unique</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a:effectLst/>
                        </a:rPr>
                        <a:t>user_password</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User Password</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Varchar2</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50</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a:effectLst/>
                        </a:rPr>
                        <a:t>user_role_id</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User Role ID</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Number</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3</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FK</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a:effectLst/>
                        </a:rPr>
                        <a:t>security_question_id</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Question ID</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Number</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3</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FK</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a:effectLst/>
                        </a:rPr>
                        <a:t>user_question_ans</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Security Question Ans</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Varchar2</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150</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50857">
                <a:tc>
                  <a:txBody>
                    <a:bodyPr/>
                    <a:lstStyle/>
                    <a:p>
                      <a:pPr marL="0" marR="0" algn="ctr">
                        <a:lnSpc>
                          <a:spcPct val="115000"/>
                        </a:lnSpc>
                        <a:spcBef>
                          <a:spcPts val="0"/>
                        </a:spcBef>
                        <a:spcAft>
                          <a:spcPts val="0"/>
                        </a:spcAft>
                      </a:pPr>
                      <a:r>
                        <a:rPr lang="en-US" sz="1400" b="1">
                          <a:effectLst/>
                        </a:rPr>
                        <a:t>user_login_date</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User Last Login Date</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Date</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 </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Not Null</a:t>
                      </a:r>
                      <a:endParaRPr lang="en-US" sz="1400" b="1">
                        <a:effectLst/>
                        <a:latin typeface="Calibri"/>
                        <a:ea typeface="Calibri"/>
                        <a:cs typeface="Times New Roman"/>
                      </a:endParaRPr>
                    </a:p>
                  </a:txBody>
                  <a:tcPr marL="68409" marR="68409" marT="0" marB="0"/>
                </a:tc>
              </a:tr>
              <a:tr h="278230">
                <a:tc>
                  <a:txBody>
                    <a:bodyPr/>
                    <a:lstStyle/>
                    <a:p>
                      <a:pPr marL="0" marR="0" algn="ctr">
                        <a:lnSpc>
                          <a:spcPct val="115000"/>
                        </a:lnSpc>
                        <a:spcBef>
                          <a:spcPts val="0"/>
                        </a:spcBef>
                        <a:spcAft>
                          <a:spcPts val="0"/>
                        </a:spcAft>
                      </a:pPr>
                      <a:r>
                        <a:rPr lang="en-US" sz="1400" b="1">
                          <a:effectLst/>
                        </a:rPr>
                        <a:t>user_status</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User Status</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Number</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a:effectLst/>
                        </a:rPr>
                        <a:t>1</a:t>
                      </a:r>
                      <a:endParaRPr lang="en-US" sz="1400" b="1">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 </a:t>
                      </a:r>
                      <a:endParaRPr lang="en-US" sz="1400" b="1" dirty="0">
                        <a:effectLst/>
                        <a:latin typeface="Calibri"/>
                        <a:ea typeface="Calibri"/>
                        <a:cs typeface="Times New Roman"/>
                      </a:endParaRPr>
                    </a:p>
                  </a:txBody>
                  <a:tcPr marL="68409" marR="68409" marT="0" marB="0"/>
                </a:tc>
                <a:tc>
                  <a:txBody>
                    <a:bodyPr/>
                    <a:lstStyle/>
                    <a:p>
                      <a:pPr marL="0" marR="0" algn="ctr">
                        <a:lnSpc>
                          <a:spcPct val="115000"/>
                        </a:lnSpc>
                        <a:spcBef>
                          <a:spcPts val="0"/>
                        </a:spcBef>
                        <a:spcAft>
                          <a:spcPts val="0"/>
                        </a:spcAft>
                      </a:pPr>
                      <a:r>
                        <a:rPr lang="en-US" sz="1400" b="1" dirty="0">
                          <a:effectLst/>
                        </a:rPr>
                        <a:t>Not Null</a:t>
                      </a:r>
                      <a:endParaRPr lang="en-US" sz="1400" b="1" dirty="0">
                        <a:effectLst/>
                        <a:latin typeface="Calibri"/>
                        <a:ea typeface="Calibri"/>
                        <a:cs typeface="Times New Roman"/>
                      </a:endParaRPr>
                    </a:p>
                  </a:txBody>
                  <a:tcPr marL="68409" marR="68409" marT="0" marB="0"/>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080848929"/>
              </p:ext>
            </p:extLst>
          </p:nvPr>
        </p:nvGraphicFramePr>
        <p:xfrm>
          <a:off x="435430" y="348342"/>
          <a:ext cx="11030856" cy="731520"/>
        </p:xfrm>
        <a:graphic>
          <a:graphicData uri="http://schemas.openxmlformats.org/drawingml/2006/table">
            <a:tbl>
              <a:tblPr firstRow="1" bandRow="1">
                <a:tableStyleId>{775DCB02-9BB8-47FD-8907-85C794F793BA}</a:tableStyleId>
              </a:tblPr>
              <a:tblGrid>
                <a:gridCol w="11030856"/>
              </a:tblGrid>
              <a:tr h="297544">
                <a:tc>
                  <a:txBody>
                    <a:bodyPr/>
                    <a:lstStyle/>
                    <a:p>
                      <a:r>
                        <a:rPr lang="en-US" dirty="0" smtClean="0"/>
                        <a:t>17.tbl_userregistration</a:t>
                      </a:r>
                      <a:endParaRPr lang="en-US" dirty="0"/>
                    </a:p>
                  </a:txBody>
                  <a:tcPr/>
                </a:tc>
              </a:tr>
              <a:tr h="297544">
                <a:tc>
                  <a:txBody>
                    <a:bodyPr/>
                    <a:lstStyle/>
                    <a:p>
                      <a:r>
                        <a:rPr lang="en-US" dirty="0" err="1" smtClean="0"/>
                        <a:t>Description:Contain</a:t>
                      </a:r>
                      <a:r>
                        <a:rPr lang="en-US" dirty="0" smtClean="0"/>
                        <a:t> all the User Detail.</a:t>
                      </a:r>
                      <a:endParaRPr lang="en-US" dirty="0"/>
                    </a:p>
                  </a:txBody>
                  <a:tcPr/>
                </a:tc>
              </a:tr>
            </a:tbl>
          </a:graphicData>
        </a:graphic>
      </p:graphicFrame>
    </p:spTree>
    <p:extLst>
      <p:ext uri="{BB962C8B-B14F-4D97-AF65-F5344CB8AC3E}">
        <p14:creationId xmlns:p14="http://schemas.microsoft.com/office/powerpoint/2010/main" val="3180005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52481355"/>
              </p:ext>
            </p:extLst>
          </p:nvPr>
        </p:nvGraphicFramePr>
        <p:xfrm>
          <a:off x="275772" y="1364340"/>
          <a:ext cx="11625943" cy="5225145"/>
        </p:xfrm>
        <a:graphic>
          <a:graphicData uri="http://schemas.openxmlformats.org/drawingml/2006/table">
            <a:tbl>
              <a:tblPr firstRow="1" firstCol="1" bandRow="1">
                <a:tableStyleId>{775DCB02-9BB8-47FD-8907-85C794F793BA}</a:tableStyleId>
              </a:tblPr>
              <a:tblGrid>
                <a:gridCol w="3221919"/>
                <a:gridCol w="3041671"/>
                <a:gridCol w="1261730"/>
                <a:gridCol w="1329323"/>
                <a:gridCol w="1194137"/>
                <a:gridCol w="1577163"/>
              </a:tblGrid>
              <a:tr h="734791">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a:effectLst/>
                        <a:latin typeface="Calibri"/>
                        <a:ea typeface="Calibri"/>
                        <a:cs typeface="Times New Roman"/>
                      </a:endParaRPr>
                    </a:p>
                  </a:txBody>
                  <a:tcPr marL="68580" marR="68580" marT="0" marB="0" anchor="ctr"/>
                </a:tc>
              </a:tr>
              <a:tr h="408214">
                <a:tc>
                  <a:txBody>
                    <a:bodyPr/>
                    <a:lstStyle/>
                    <a:p>
                      <a:pPr marL="0" marR="0" algn="ctr">
                        <a:lnSpc>
                          <a:spcPct val="115000"/>
                        </a:lnSpc>
                        <a:spcBef>
                          <a:spcPts val="0"/>
                        </a:spcBef>
                        <a:spcAft>
                          <a:spcPts val="0"/>
                        </a:spcAft>
                      </a:pPr>
                      <a:r>
                        <a:rPr lang="en-US" sz="1400" dirty="0" err="1">
                          <a:effectLst/>
                        </a:rPr>
                        <a:t>Issue_id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PK</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b="1">
                        <a:solidFill>
                          <a:schemeClr val="bg1"/>
                        </a:solidFill>
                        <a:effectLst/>
                        <a:latin typeface="Calibri"/>
                        <a:ea typeface="Calibri"/>
                        <a:cs typeface="Times New Roman"/>
                      </a:endParaRPr>
                    </a:p>
                  </a:txBody>
                  <a:tcPr marL="68580" marR="68580" marT="0" marB="0" anchor="ctr"/>
                </a:tc>
              </a:tr>
              <a:tr h="408214">
                <a:tc>
                  <a:txBody>
                    <a:bodyPr/>
                    <a:lstStyle/>
                    <a:p>
                      <a:pPr marL="0" marR="0" algn="ctr">
                        <a:lnSpc>
                          <a:spcPct val="115000"/>
                        </a:lnSpc>
                        <a:spcBef>
                          <a:spcPts val="0"/>
                        </a:spcBef>
                        <a:spcAft>
                          <a:spcPts val="0"/>
                        </a:spcAft>
                      </a:pPr>
                      <a:r>
                        <a:rPr lang="en-US" sz="1400" dirty="0" err="1">
                          <a:effectLst/>
                        </a:rPr>
                        <a:t>Issue_title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Title</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Varchar2</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50</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b="1">
                        <a:solidFill>
                          <a:schemeClr val="bg1"/>
                        </a:solidFill>
                        <a:effectLst/>
                        <a:latin typeface="Calibri"/>
                        <a:ea typeface="Calibri"/>
                        <a:cs typeface="Times New Roman"/>
                      </a:endParaRPr>
                    </a:p>
                  </a:txBody>
                  <a:tcPr marL="68580" marR="68580" marT="0" marB="0" anchor="ctr"/>
                </a:tc>
              </a:tr>
              <a:tr h="408214">
                <a:tc>
                  <a:txBody>
                    <a:bodyPr/>
                    <a:lstStyle/>
                    <a:p>
                      <a:pPr marL="0" marR="0" algn="ctr">
                        <a:lnSpc>
                          <a:spcPct val="115000"/>
                        </a:lnSpc>
                        <a:spcBef>
                          <a:spcPts val="0"/>
                        </a:spcBef>
                        <a:spcAft>
                          <a:spcPts val="0"/>
                        </a:spcAft>
                      </a:pPr>
                      <a:r>
                        <a:rPr lang="en-US" sz="1400">
                          <a:effectLst/>
                        </a:rPr>
                        <a:t>Issue_desciption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Description</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Varchar2</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500</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b="1">
                        <a:solidFill>
                          <a:schemeClr val="bg1"/>
                        </a:solidFill>
                        <a:effectLst/>
                        <a:latin typeface="Calibri"/>
                        <a:ea typeface="Calibri"/>
                        <a:cs typeface="Times New Roman"/>
                      </a:endParaRPr>
                    </a:p>
                  </a:txBody>
                  <a:tcPr marL="68580" marR="68580" marT="0" marB="0" anchor="ctr"/>
                </a:tc>
              </a:tr>
              <a:tr h="408214">
                <a:tc>
                  <a:txBody>
                    <a:bodyPr/>
                    <a:lstStyle/>
                    <a:p>
                      <a:pPr marL="0" marR="0" algn="ctr">
                        <a:lnSpc>
                          <a:spcPct val="115000"/>
                        </a:lnSpc>
                        <a:spcBef>
                          <a:spcPts val="0"/>
                        </a:spcBef>
                        <a:spcAft>
                          <a:spcPts val="0"/>
                        </a:spcAft>
                      </a:pPr>
                      <a:r>
                        <a:rPr lang="en-US" sz="1400">
                          <a:effectLst/>
                        </a:rPr>
                        <a:t>Issue_type_id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Type 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FK</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408214">
                <a:tc>
                  <a:txBody>
                    <a:bodyPr/>
                    <a:lstStyle/>
                    <a:p>
                      <a:pPr marL="0" marR="0" algn="ctr">
                        <a:lnSpc>
                          <a:spcPct val="115000"/>
                        </a:lnSpc>
                        <a:spcBef>
                          <a:spcPts val="0"/>
                        </a:spcBef>
                        <a:spcAft>
                          <a:spcPts val="0"/>
                        </a:spcAft>
                      </a:pPr>
                      <a:r>
                        <a:rPr lang="en-US" sz="1400">
                          <a:effectLst/>
                        </a:rPr>
                        <a:t>Issue_creation_date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Creation Date</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408214">
                <a:tc>
                  <a:txBody>
                    <a:bodyPr/>
                    <a:lstStyle/>
                    <a:p>
                      <a:pPr marL="0" marR="0" algn="ctr">
                        <a:lnSpc>
                          <a:spcPct val="115000"/>
                        </a:lnSpc>
                        <a:spcBef>
                          <a:spcPts val="0"/>
                        </a:spcBef>
                        <a:spcAft>
                          <a:spcPts val="0"/>
                        </a:spcAft>
                      </a:pPr>
                      <a:r>
                        <a:rPr lang="en-US" sz="1400" dirty="0" err="1" smtClean="0">
                          <a:effectLst/>
                        </a:rPr>
                        <a:t>Issue_task_id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Task 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408214">
                <a:tc>
                  <a:txBody>
                    <a:bodyPr/>
                    <a:lstStyle/>
                    <a:p>
                      <a:pPr marL="0" marR="0" algn="ctr">
                        <a:lnSpc>
                          <a:spcPct val="115000"/>
                        </a:lnSpc>
                        <a:spcBef>
                          <a:spcPts val="0"/>
                        </a:spcBef>
                        <a:spcAft>
                          <a:spcPts val="0"/>
                        </a:spcAft>
                      </a:pPr>
                      <a:r>
                        <a:rPr lang="en-US" sz="1400">
                          <a:effectLst/>
                        </a:rPr>
                        <a:t>user_id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Post User 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408214">
                <a:tc>
                  <a:txBody>
                    <a:bodyPr/>
                    <a:lstStyle/>
                    <a:p>
                      <a:pPr marL="0" marR="0" algn="ctr">
                        <a:lnSpc>
                          <a:spcPct val="115000"/>
                        </a:lnSpc>
                        <a:spcBef>
                          <a:spcPts val="0"/>
                        </a:spcBef>
                        <a:spcAft>
                          <a:spcPts val="0"/>
                        </a:spcAft>
                      </a:pPr>
                      <a:r>
                        <a:rPr lang="en-US" sz="1400">
                          <a:effectLst/>
                        </a:rPr>
                        <a:t>os_id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OS</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FK</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408214">
                <a:tc>
                  <a:txBody>
                    <a:bodyPr/>
                    <a:lstStyle/>
                    <a:p>
                      <a:pPr marL="0" marR="0" algn="ctr">
                        <a:lnSpc>
                          <a:spcPct val="115000"/>
                        </a:lnSpc>
                        <a:spcBef>
                          <a:spcPts val="0"/>
                        </a:spcBef>
                        <a:spcAft>
                          <a:spcPts val="0"/>
                        </a:spcAft>
                      </a:pPr>
                      <a:r>
                        <a:rPr lang="en-US" sz="1400">
                          <a:effectLst/>
                        </a:rPr>
                        <a:t>Issue_priority_id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Priority 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408214">
                <a:tc>
                  <a:txBody>
                    <a:bodyPr/>
                    <a:lstStyle/>
                    <a:p>
                      <a:pPr marL="0" marR="0" algn="ctr">
                        <a:lnSpc>
                          <a:spcPct val="115000"/>
                        </a:lnSpc>
                        <a:spcBef>
                          <a:spcPts val="0"/>
                        </a:spcBef>
                        <a:spcAft>
                          <a:spcPts val="0"/>
                        </a:spcAft>
                      </a:pPr>
                      <a:r>
                        <a:rPr lang="en-US" sz="1400">
                          <a:effectLst/>
                        </a:rPr>
                        <a:t>Issue_status_id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Issue Status ID</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408214">
                <a:tc>
                  <a:txBody>
                    <a:bodyPr/>
                    <a:lstStyle/>
                    <a:p>
                      <a:pPr marL="0" marR="0" algn="ctr">
                        <a:lnSpc>
                          <a:spcPct val="115000"/>
                        </a:lnSpc>
                        <a:spcBef>
                          <a:spcPts val="0"/>
                        </a:spcBef>
                        <a:spcAft>
                          <a:spcPts val="0"/>
                        </a:spcAft>
                      </a:pPr>
                      <a:r>
                        <a:rPr lang="en-US" sz="1400">
                          <a:effectLst/>
                        </a:rPr>
                        <a:t>Issue_status_date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Issue Status 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125213948"/>
              </p:ext>
            </p:extLst>
          </p:nvPr>
        </p:nvGraphicFramePr>
        <p:xfrm>
          <a:off x="348343" y="337933"/>
          <a:ext cx="11531480" cy="741680"/>
        </p:xfrm>
        <a:graphic>
          <a:graphicData uri="http://schemas.openxmlformats.org/drawingml/2006/table">
            <a:tbl>
              <a:tblPr firstRow="1" bandRow="1">
                <a:tableStyleId>{775DCB02-9BB8-47FD-8907-85C794F793BA}</a:tableStyleId>
              </a:tblPr>
              <a:tblGrid>
                <a:gridCol w="11531480"/>
              </a:tblGrid>
              <a:tr h="370840">
                <a:tc>
                  <a:txBody>
                    <a:bodyPr/>
                    <a:lstStyle/>
                    <a:p>
                      <a:r>
                        <a:rPr lang="en-US" sz="1400" dirty="0" smtClean="0"/>
                        <a:t>18. </a:t>
                      </a:r>
                      <a:r>
                        <a:rPr lang="en-US" sz="1400" dirty="0" err="1" smtClean="0"/>
                        <a:t>tbl_issue_detail</a:t>
                      </a:r>
                      <a:endParaRPr lang="en-US" sz="1400" dirty="0"/>
                    </a:p>
                  </a:txBody>
                  <a:tcPr/>
                </a:tc>
              </a:tr>
              <a:tr h="370840">
                <a:tc>
                  <a:txBody>
                    <a:bodyPr/>
                    <a:lstStyle/>
                    <a:p>
                      <a:r>
                        <a:rPr lang="en-US" sz="1400" b="1" dirty="0" smtClean="0"/>
                        <a:t>Description: contain</a:t>
                      </a:r>
                      <a:r>
                        <a:rPr lang="en-US" sz="1400" b="1" baseline="0" dirty="0" smtClean="0"/>
                        <a:t> all </a:t>
                      </a:r>
                      <a:r>
                        <a:rPr lang="en-US" sz="1400" b="1" baseline="0" dirty="0" err="1" smtClean="0"/>
                        <a:t>issuie</a:t>
                      </a:r>
                      <a:r>
                        <a:rPr lang="en-US" sz="1400" b="1" baseline="0" dirty="0" smtClean="0"/>
                        <a:t> detail</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42938431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31631469"/>
              </p:ext>
            </p:extLst>
          </p:nvPr>
        </p:nvGraphicFramePr>
        <p:xfrm>
          <a:off x="203200" y="1843791"/>
          <a:ext cx="11596914" cy="4656408"/>
        </p:xfrm>
        <a:graphic>
          <a:graphicData uri="http://schemas.openxmlformats.org/drawingml/2006/table">
            <a:tbl>
              <a:tblPr firstRow="1" firstCol="1" bandRow="1">
                <a:tableStyleId>{775DCB02-9BB8-47FD-8907-85C794F793BA}</a:tableStyleId>
              </a:tblPr>
              <a:tblGrid>
                <a:gridCol w="3213873"/>
                <a:gridCol w="3034076"/>
                <a:gridCol w="1258580"/>
                <a:gridCol w="1326004"/>
                <a:gridCol w="1191156"/>
                <a:gridCol w="1573225"/>
              </a:tblGrid>
              <a:tr h="1116767">
                <a:tc>
                  <a:txBody>
                    <a:bodyPr/>
                    <a:lstStyle/>
                    <a:p>
                      <a:pPr marL="0" marR="0" algn="ctr">
                        <a:lnSpc>
                          <a:spcPct val="115000"/>
                        </a:lnSpc>
                        <a:spcBef>
                          <a:spcPts val="0"/>
                        </a:spcBef>
                        <a:spcAft>
                          <a:spcPts val="0"/>
                        </a:spcAft>
                      </a:pPr>
                      <a:r>
                        <a:rPr lang="en-US" sz="1400" dirty="0" smtClean="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Default </a:t>
                      </a:r>
                      <a:r>
                        <a:rPr lang="en-US" sz="1400" dirty="0" smtClean="0">
                          <a:effectLst/>
                        </a:rPr>
                        <a:t>Value</a:t>
                      </a:r>
                      <a:endParaRPr lang="en-US" sz="1400" dirty="0">
                        <a:effectLst/>
                        <a:latin typeface="Calibri"/>
                        <a:ea typeface="Calibri"/>
                        <a:cs typeface="Times New Roman"/>
                      </a:endParaRPr>
                    </a:p>
                  </a:txBody>
                  <a:tcPr marL="68580" marR="68580" marT="0" marB="0" anchor="ctr"/>
                </a:tc>
              </a:tr>
              <a:tr h="522871">
                <a:tc>
                  <a:txBody>
                    <a:bodyPr/>
                    <a:lstStyle/>
                    <a:p>
                      <a:pPr marL="0" marR="0" algn="ctr">
                        <a:lnSpc>
                          <a:spcPct val="115000"/>
                        </a:lnSpc>
                        <a:spcBef>
                          <a:spcPts val="0"/>
                        </a:spcBef>
                        <a:spcAft>
                          <a:spcPts val="0"/>
                        </a:spcAft>
                      </a:pPr>
                      <a:r>
                        <a:rPr lang="en-US" sz="1400" dirty="0" err="1" smtClean="0">
                          <a:effectLst/>
                          <a:latin typeface="Calibri"/>
                          <a:ea typeface="Calibri"/>
                          <a:cs typeface="Times New Roman"/>
                        </a:rPr>
                        <a:t>Issue_assign_id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latin typeface="Calibri"/>
                          <a:ea typeface="Calibri"/>
                          <a:cs typeface="Times New Roman"/>
                        </a:rPr>
                        <a:t>Uniquely Identify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latin typeface="Calibri"/>
                          <a:ea typeface="Calibri"/>
                          <a:cs typeface="Times New Roman"/>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latin typeface="Calibri"/>
                          <a:ea typeface="Calibri"/>
                          <a:cs typeface="Times New Roman"/>
                        </a:rPr>
                        <a:t>5</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latin typeface="Calibri"/>
                          <a:ea typeface="Calibri"/>
                          <a:cs typeface="Times New Roman"/>
                        </a:rPr>
                        <a:t>PK</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latin typeface="Calibri"/>
                          <a:ea typeface="Calibri"/>
                          <a:cs typeface="Times New Roman"/>
                        </a:rPr>
                        <a:t>Not Null</a:t>
                      </a:r>
                      <a:endParaRPr lang="en-US" sz="1400" dirty="0">
                        <a:effectLst/>
                        <a:latin typeface="Calibri"/>
                        <a:ea typeface="Calibri"/>
                        <a:cs typeface="Times New Roman"/>
                      </a:endParaRPr>
                    </a:p>
                  </a:txBody>
                  <a:tcPr marL="68580" marR="68580" marT="0" marB="0" anchor="ctr"/>
                </a:tc>
              </a:tr>
              <a:tr h="846944">
                <a:tc>
                  <a:txBody>
                    <a:bodyPr/>
                    <a:lstStyle/>
                    <a:p>
                      <a:pPr marL="0" marR="0" algn="ctr">
                        <a:lnSpc>
                          <a:spcPct val="115000"/>
                        </a:lnSpc>
                        <a:spcBef>
                          <a:spcPts val="0"/>
                        </a:spcBef>
                        <a:spcAft>
                          <a:spcPts val="0"/>
                        </a:spcAft>
                      </a:pPr>
                      <a:r>
                        <a:rPr lang="en-US" sz="1400" dirty="0" err="1">
                          <a:effectLst/>
                        </a:rPr>
                        <a:t>Issue_id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b="1">
                        <a:solidFill>
                          <a:schemeClr val="bg1"/>
                        </a:solidFill>
                        <a:effectLst/>
                        <a:latin typeface="Calibri"/>
                        <a:ea typeface="Calibri"/>
                        <a:cs typeface="Times New Roman"/>
                      </a:endParaRPr>
                    </a:p>
                  </a:txBody>
                  <a:tcPr marL="68580" marR="68580" marT="0" marB="0" anchor="ctr"/>
                </a:tc>
              </a:tr>
              <a:tr h="854439">
                <a:tc>
                  <a:txBody>
                    <a:bodyPr/>
                    <a:lstStyle/>
                    <a:p>
                      <a:pPr marL="0" marR="0" algn="ctr">
                        <a:lnSpc>
                          <a:spcPct val="115000"/>
                        </a:lnSpc>
                        <a:spcBef>
                          <a:spcPts val="0"/>
                        </a:spcBef>
                        <a:spcAft>
                          <a:spcPts val="0"/>
                        </a:spcAft>
                      </a:pPr>
                      <a:r>
                        <a:rPr lang="en-US" sz="1400" dirty="0" err="1">
                          <a:effectLst/>
                        </a:rPr>
                        <a:t>Issue_assign_to</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Assign To (User 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FK</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757003">
                <a:tc>
                  <a:txBody>
                    <a:bodyPr/>
                    <a:lstStyle/>
                    <a:p>
                      <a:pPr marL="0" marR="0" algn="ctr">
                        <a:lnSpc>
                          <a:spcPct val="115000"/>
                        </a:lnSpc>
                        <a:spcBef>
                          <a:spcPts val="0"/>
                        </a:spcBef>
                        <a:spcAft>
                          <a:spcPts val="0"/>
                        </a:spcAft>
                      </a:pPr>
                      <a:r>
                        <a:rPr lang="en-US" sz="1400">
                          <a:effectLst/>
                        </a:rPr>
                        <a:t>Issue_reported_by</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Reported By (User 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FK</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558384">
                <a:tc>
                  <a:txBody>
                    <a:bodyPr/>
                    <a:lstStyle/>
                    <a:p>
                      <a:pPr marL="0" marR="0" algn="ctr">
                        <a:lnSpc>
                          <a:spcPct val="115000"/>
                        </a:lnSpc>
                        <a:spcBef>
                          <a:spcPts val="0"/>
                        </a:spcBef>
                        <a:spcAft>
                          <a:spcPts val="0"/>
                        </a:spcAft>
                      </a:pPr>
                      <a:r>
                        <a:rPr lang="en-US" sz="1400">
                          <a:effectLst/>
                        </a:rPr>
                        <a:t>Issue_assign_date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Issue Reported 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741629247"/>
              </p:ext>
            </p:extLst>
          </p:nvPr>
        </p:nvGraphicFramePr>
        <p:xfrm>
          <a:off x="261257" y="700790"/>
          <a:ext cx="11538857" cy="741680"/>
        </p:xfrm>
        <a:graphic>
          <a:graphicData uri="http://schemas.openxmlformats.org/drawingml/2006/table">
            <a:tbl>
              <a:tblPr firstRow="1" bandRow="1">
                <a:tableStyleId>{775DCB02-9BB8-47FD-8907-85C794F793BA}</a:tableStyleId>
              </a:tblPr>
              <a:tblGrid>
                <a:gridCol w="11538857"/>
              </a:tblGrid>
              <a:tr h="370840">
                <a:tc>
                  <a:txBody>
                    <a:bodyPr/>
                    <a:lstStyle/>
                    <a:p>
                      <a:r>
                        <a:rPr lang="en-US" sz="1400" dirty="0" smtClean="0"/>
                        <a:t>19. </a:t>
                      </a:r>
                      <a:r>
                        <a:rPr lang="en-US" sz="1400" dirty="0" err="1" smtClean="0"/>
                        <a:t>tbl_issue_assign</a:t>
                      </a:r>
                      <a:endParaRPr lang="en-US" sz="1400" dirty="0"/>
                    </a:p>
                  </a:txBody>
                  <a:tcPr/>
                </a:tc>
              </a:tr>
              <a:tr h="370840">
                <a:tc>
                  <a:txBody>
                    <a:bodyPr/>
                    <a:lstStyle/>
                    <a:p>
                      <a:r>
                        <a:rPr lang="en-US" sz="1400" b="1" dirty="0" smtClean="0"/>
                        <a:t>Description: Project</a:t>
                      </a:r>
                      <a:r>
                        <a:rPr lang="en-US" sz="1400" b="1" baseline="0" dirty="0" smtClean="0"/>
                        <a:t> manager assign a issue to developer and Tester</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15592790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39914214"/>
              </p:ext>
            </p:extLst>
          </p:nvPr>
        </p:nvGraphicFramePr>
        <p:xfrm>
          <a:off x="203201" y="1741713"/>
          <a:ext cx="11553370" cy="4659087"/>
        </p:xfrm>
        <a:graphic>
          <a:graphicData uri="http://schemas.openxmlformats.org/drawingml/2006/table">
            <a:tbl>
              <a:tblPr firstRow="1" firstCol="1" bandRow="1">
                <a:tableStyleId>{775DCB02-9BB8-47FD-8907-85C794F793BA}</a:tableStyleId>
              </a:tblPr>
              <a:tblGrid>
                <a:gridCol w="3201807"/>
                <a:gridCol w="3022683"/>
                <a:gridCol w="1253855"/>
                <a:gridCol w="1321025"/>
                <a:gridCol w="1186684"/>
                <a:gridCol w="1567316"/>
              </a:tblGrid>
              <a:tr h="1201265">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Default Value</a:t>
                      </a:r>
                      <a:endParaRPr lang="en-US" sz="1400" dirty="0">
                        <a:effectLst/>
                        <a:latin typeface="Calibri"/>
                        <a:ea typeface="Calibri"/>
                        <a:cs typeface="Times New Roman"/>
                      </a:endParaRPr>
                    </a:p>
                  </a:txBody>
                  <a:tcPr marL="68580" marR="68580" marT="0" marB="0" anchor="ctr"/>
                </a:tc>
              </a:tr>
              <a:tr h="406263">
                <a:tc>
                  <a:txBody>
                    <a:bodyPr/>
                    <a:lstStyle/>
                    <a:p>
                      <a:pPr marL="0" marR="0" algn="ctr">
                        <a:lnSpc>
                          <a:spcPct val="115000"/>
                        </a:lnSpc>
                        <a:spcBef>
                          <a:spcPts val="0"/>
                        </a:spcBef>
                        <a:spcAft>
                          <a:spcPts val="0"/>
                        </a:spcAft>
                      </a:pPr>
                      <a:r>
                        <a:rPr lang="en-US" sz="1400" dirty="0" err="1" smtClean="0">
                          <a:effectLst/>
                          <a:latin typeface="Calibri"/>
                          <a:ea typeface="Calibri"/>
                          <a:cs typeface="Times New Roman"/>
                        </a:rPr>
                        <a:t>Issue_resolution_id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latin typeface="Calibri"/>
                          <a:ea typeface="Calibri"/>
                          <a:cs typeface="Times New Roman"/>
                        </a:rPr>
                        <a:t>Uniquely  Identify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latin typeface="Calibri"/>
                          <a:ea typeface="Calibri"/>
                          <a:cs typeface="Times New Roman"/>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latin typeface="Calibri"/>
                          <a:ea typeface="Calibri"/>
                          <a:cs typeface="Times New Roman"/>
                        </a:rPr>
                        <a:t>5</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latin typeface="Calibri"/>
                          <a:ea typeface="Calibri"/>
                          <a:cs typeface="Times New Roman"/>
                        </a:rPr>
                        <a:t>PK</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smtClean="0">
                          <a:effectLst/>
                          <a:latin typeface="Calibri"/>
                          <a:ea typeface="Calibri"/>
                          <a:cs typeface="Times New Roman"/>
                        </a:rPr>
                        <a:t>Not Null</a:t>
                      </a:r>
                      <a:endParaRPr lang="en-US" sz="1400" dirty="0">
                        <a:effectLst/>
                        <a:latin typeface="Calibri"/>
                        <a:ea typeface="Calibri"/>
                        <a:cs typeface="Times New Roman"/>
                      </a:endParaRPr>
                    </a:p>
                  </a:txBody>
                  <a:tcPr marL="68580" marR="68580" marT="0" marB="0" anchor="ctr"/>
                </a:tc>
              </a:tr>
              <a:tr h="600632">
                <a:tc>
                  <a:txBody>
                    <a:bodyPr/>
                    <a:lstStyle/>
                    <a:p>
                      <a:pPr marL="0" marR="0" algn="ctr">
                        <a:lnSpc>
                          <a:spcPct val="115000"/>
                        </a:lnSpc>
                        <a:spcBef>
                          <a:spcPts val="0"/>
                        </a:spcBef>
                        <a:spcAft>
                          <a:spcPts val="0"/>
                        </a:spcAft>
                      </a:pPr>
                      <a:r>
                        <a:rPr lang="en-US" sz="1400" dirty="0" err="1">
                          <a:effectLst/>
                        </a:rPr>
                        <a:t>Issue_id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ID</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600632">
                <a:tc>
                  <a:txBody>
                    <a:bodyPr/>
                    <a:lstStyle/>
                    <a:p>
                      <a:pPr marL="0" marR="0" algn="ctr">
                        <a:lnSpc>
                          <a:spcPct val="115000"/>
                        </a:lnSpc>
                        <a:spcBef>
                          <a:spcPts val="0"/>
                        </a:spcBef>
                        <a:spcAft>
                          <a:spcPts val="0"/>
                        </a:spcAft>
                      </a:pPr>
                      <a:r>
                        <a:rPr lang="en-US" sz="1400">
                          <a:effectLst/>
                        </a:rPr>
                        <a:t>Issue_action_type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Issue Action Type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Varchar2</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100</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600632">
                <a:tc>
                  <a:txBody>
                    <a:bodyPr/>
                    <a:lstStyle/>
                    <a:p>
                      <a:pPr marL="0" marR="0" algn="ctr">
                        <a:lnSpc>
                          <a:spcPct val="115000"/>
                        </a:lnSpc>
                        <a:spcBef>
                          <a:spcPts val="0"/>
                        </a:spcBef>
                        <a:spcAft>
                          <a:spcPts val="0"/>
                        </a:spcAft>
                      </a:pPr>
                      <a:r>
                        <a:rPr lang="en-US" sz="1400">
                          <a:effectLst/>
                        </a:rPr>
                        <a:t>Issue_action_description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Issue Action Description</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Varchar2</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500</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a:effectLst/>
                        <a:latin typeface="Calibri"/>
                        <a:ea typeface="Calibri"/>
                        <a:cs typeface="Times New Roman"/>
                      </a:endParaRPr>
                    </a:p>
                  </a:txBody>
                  <a:tcPr marL="68580" marR="68580" marT="0" marB="0" anchor="ctr"/>
                </a:tc>
              </a:tr>
              <a:tr h="649031">
                <a:tc>
                  <a:txBody>
                    <a:bodyPr/>
                    <a:lstStyle/>
                    <a:p>
                      <a:pPr marL="0" marR="0" algn="ctr">
                        <a:lnSpc>
                          <a:spcPct val="115000"/>
                        </a:lnSpc>
                        <a:spcBef>
                          <a:spcPts val="0"/>
                        </a:spcBef>
                        <a:spcAft>
                          <a:spcPts val="0"/>
                        </a:spcAft>
                      </a:pPr>
                      <a:r>
                        <a:rPr lang="en-US" sz="1400">
                          <a:effectLst/>
                        </a:rPr>
                        <a:t>Issue_resolved_by</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Issue Resolved By(User 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FK</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r h="600632">
                <a:tc>
                  <a:txBody>
                    <a:bodyPr/>
                    <a:lstStyle/>
                    <a:p>
                      <a:pPr marL="0" marR="0" algn="ctr">
                        <a:lnSpc>
                          <a:spcPct val="115000"/>
                        </a:lnSpc>
                        <a:spcBef>
                          <a:spcPts val="0"/>
                        </a:spcBef>
                        <a:spcAft>
                          <a:spcPts val="0"/>
                        </a:spcAft>
                      </a:pPr>
                      <a:r>
                        <a:rPr lang="en-US" sz="1400">
                          <a:effectLst/>
                        </a:rPr>
                        <a:t>Issue_resolved_date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Issue Resolved 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Date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 </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 </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dirty="0">
                        <a:effectLst/>
                        <a:latin typeface="Calibri"/>
                        <a:ea typeface="Calibri"/>
                        <a:cs typeface="Times New Roman"/>
                      </a:endParaRPr>
                    </a:p>
                  </a:txBody>
                  <a:tcPr marL="68580" marR="68580" marT="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369670362"/>
              </p:ext>
            </p:extLst>
          </p:nvPr>
        </p:nvGraphicFramePr>
        <p:xfrm>
          <a:off x="159895" y="700790"/>
          <a:ext cx="11647357" cy="741680"/>
        </p:xfrm>
        <a:graphic>
          <a:graphicData uri="http://schemas.openxmlformats.org/drawingml/2006/table">
            <a:tbl>
              <a:tblPr firstRow="1" bandRow="1">
                <a:tableStyleId>{775DCB02-9BB8-47FD-8907-85C794F793BA}</a:tableStyleId>
              </a:tblPr>
              <a:tblGrid>
                <a:gridCol w="11647357"/>
              </a:tblGrid>
              <a:tr h="370840">
                <a:tc>
                  <a:txBody>
                    <a:bodyPr/>
                    <a:lstStyle/>
                    <a:p>
                      <a:r>
                        <a:rPr lang="en-US" sz="1400" dirty="0" smtClean="0"/>
                        <a:t>20. </a:t>
                      </a:r>
                      <a:r>
                        <a:rPr lang="en-US" sz="1400" dirty="0" err="1" smtClean="0"/>
                        <a:t>tbl_issue_resolution</a:t>
                      </a:r>
                      <a:endParaRPr lang="en-US" sz="1400" dirty="0"/>
                    </a:p>
                  </a:txBody>
                  <a:tcPr/>
                </a:tc>
              </a:tr>
              <a:tr h="370840">
                <a:tc>
                  <a:txBody>
                    <a:bodyPr/>
                    <a:lstStyle/>
                    <a:p>
                      <a:r>
                        <a:rPr lang="en-US" sz="1400" b="1" dirty="0" smtClean="0"/>
                        <a:t>Description: </a:t>
                      </a:r>
                      <a:r>
                        <a:rPr lang="en-US" sz="1400" b="1" baseline="0" dirty="0" smtClean="0"/>
                        <a:t> Detail of the solve issue</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3763439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fontScale="90000"/>
          </a:bodyPr>
          <a:lstStyle/>
          <a:p>
            <a:r>
              <a:rPr lang="en-US" sz="4400" b="1" i="1" u="sng" dirty="0" smtClean="0">
                <a:solidFill>
                  <a:srgbClr val="FF0000"/>
                </a:solidFill>
              </a:rPr>
              <a:t>Objective</a:t>
            </a:r>
            <a:r>
              <a:rPr lang="en-US" dirty="0" smtClean="0"/>
              <a:t/>
            </a:r>
            <a:br>
              <a:rPr lang="en-US" dirty="0" smtClean="0"/>
            </a:br>
            <a:endParaRPr lang="en-US" dirty="0" smtClean="0"/>
          </a:p>
        </p:txBody>
      </p:sp>
      <p:sp>
        <p:nvSpPr>
          <p:cNvPr id="3" name="Content Placeholder 2"/>
          <p:cNvSpPr>
            <a:spLocks noGrp="1"/>
          </p:cNvSpPr>
          <p:nvPr>
            <p:ph sz="quarter" idx="1"/>
          </p:nvPr>
        </p:nvSpPr>
        <p:spPr>
          <a:xfrm>
            <a:off x="1103314" y="1346200"/>
            <a:ext cx="8947150" cy="4902200"/>
          </a:xfrm>
        </p:spPr>
        <p:txBody>
          <a:bodyPr rtlCol="0">
            <a:normAutofit/>
          </a:bodyPr>
          <a:lstStyle/>
          <a:p>
            <a:pPr marL="0" indent="0" fontAlgn="auto">
              <a:buClr>
                <a:schemeClr val="bg2">
                  <a:lumMod val="40000"/>
                  <a:lumOff val="60000"/>
                </a:schemeClr>
              </a:buClr>
              <a:buFont typeface="Wingdings 3" charset="2"/>
              <a:buNone/>
              <a:defRPr/>
            </a:pPr>
            <a:r>
              <a:rPr lang="en-US" b="1" dirty="0"/>
              <a:t> </a:t>
            </a:r>
            <a:endParaRPr lang="en-US" dirty="0"/>
          </a:p>
          <a:p>
            <a:pPr fontAlgn="auto">
              <a:buClr>
                <a:schemeClr val="bg2">
                  <a:lumMod val="40000"/>
                  <a:lumOff val="60000"/>
                </a:schemeClr>
              </a:buClr>
              <a:buFont typeface="Wingdings 3" charset="2"/>
              <a:buChar char=""/>
              <a:defRPr/>
            </a:pPr>
            <a:r>
              <a:rPr lang="en-US" sz="1900" dirty="0"/>
              <a:t>No </a:t>
            </a:r>
            <a:r>
              <a:rPr lang="en-US" sz="1900" dirty="0" smtClean="0"/>
              <a:t>issue </a:t>
            </a:r>
            <a:r>
              <a:rPr lang="en-US" sz="1900" dirty="0"/>
              <a:t>will be unfixed in the developed application</a:t>
            </a:r>
            <a:r>
              <a:rPr lang="en-US" sz="1900" dirty="0" smtClean="0"/>
              <a:t>.</a:t>
            </a:r>
          </a:p>
          <a:p>
            <a:pPr fontAlgn="auto">
              <a:buClr>
                <a:schemeClr val="bg2">
                  <a:lumMod val="40000"/>
                  <a:lumOff val="60000"/>
                </a:schemeClr>
              </a:buClr>
              <a:buFont typeface="Wingdings 3" charset="2"/>
              <a:buChar char=""/>
              <a:defRPr/>
            </a:pPr>
            <a:endParaRPr lang="en-US" sz="1900" dirty="0"/>
          </a:p>
          <a:p>
            <a:pPr fontAlgn="auto">
              <a:buClr>
                <a:schemeClr val="bg2">
                  <a:lumMod val="40000"/>
                  <a:lumOff val="60000"/>
                </a:schemeClr>
              </a:buClr>
              <a:buFont typeface="Wingdings 3" charset="2"/>
              <a:buChar char=""/>
              <a:defRPr/>
            </a:pPr>
            <a:r>
              <a:rPr lang="en-US" sz="1900" dirty="0"/>
              <a:t>Not only tracking the bugs but also providing the detailed </a:t>
            </a:r>
            <a:r>
              <a:rPr lang="en-US" sz="1900" dirty="0" smtClean="0"/>
              <a:t>issue </a:t>
            </a:r>
            <a:r>
              <a:rPr lang="en-US" sz="1900" dirty="0"/>
              <a:t>information</a:t>
            </a:r>
            <a:r>
              <a:rPr lang="en-US" sz="1900" dirty="0" smtClean="0"/>
              <a:t>.</a:t>
            </a:r>
          </a:p>
          <a:p>
            <a:pPr fontAlgn="auto">
              <a:buClr>
                <a:schemeClr val="bg2">
                  <a:lumMod val="40000"/>
                  <a:lumOff val="60000"/>
                </a:schemeClr>
              </a:buClr>
              <a:buFont typeface="Wingdings 3" charset="2"/>
              <a:buChar char=""/>
              <a:defRPr/>
            </a:pPr>
            <a:endParaRPr lang="en-US" sz="1900" dirty="0"/>
          </a:p>
          <a:p>
            <a:pPr fontAlgn="auto">
              <a:buClr>
                <a:schemeClr val="bg2">
                  <a:lumMod val="40000"/>
                  <a:lumOff val="60000"/>
                </a:schemeClr>
              </a:buClr>
              <a:buFont typeface="Wingdings 3" charset="2"/>
              <a:buChar char=""/>
              <a:defRPr/>
            </a:pPr>
            <a:r>
              <a:rPr lang="en-US" sz="1900" dirty="0"/>
              <a:t>As soon as the </a:t>
            </a:r>
            <a:r>
              <a:rPr lang="en-US" sz="1900" dirty="0" smtClean="0"/>
              <a:t>issues </a:t>
            </a:r>
            <a:r>
              <a:rPr lang="en-US" sz="1900" dirty="0"/>
              <a:t>are identified. They are reported to the project manager and developer</a:t>
            </a:r>
            <a:r>
              <a:rPr lang="en-US" sz="1900" dirty="0" smtClean="0"/>
              <a:t>.</a:t>
            </a:r>
          </a:p>
          <a:p>
            <a:pPr fontAlgn="auto">
              <a:buClr>
                <a:schemeClr val="bg2">
                  <a:lumMod val="40000"/>
                  <a:lumOff val="60000"/>
                </a:schemeClr>
              </a:buClr>
              <a:buFont typeface="Wingdings 3" charset="2"/>
              <a:buChar char=""/>
              <a:defRPr/>
            </a:pPr>
            <a:endParaRPr lang="en-US" sz="1900" dirty="0"/>
          </a:p>
          <a:p>
            <a:pPr fontAlgn="auto">
              <a:buClr>
                <a:schemeClr val="bg2">
                  <a:lumMod val="40000"/>
                  <a:lumOff val="60000"/>
                </a:schemeClr>
              </a:buClr>
              <a:buFont typeface="Wingdings 3" charset="2"/>
              <a:buChar char=""/>
              <a:defRPr/>
            </a:pPr>
            <a:r>
              <a:rPr lang="en-US" sz="1900" dirty="0"/>
              <a:t>To ensure that who needs to know about the </a:t>
            </a:r>
            <a:r>
              <a:rPr lang="en-US" sz="1900" dirty="0" smtClean="0"/>
              <a:t>issue </a:t>
            </a:r>
            <a:r>
              <a:rPr lang="en-US" sz="1900" dirty="0"/>
              <a:t>can learn soon after it is reported</a:t>
            </a:r>
            <a:r>
              <a:rPr lang="en-US" sz="1900" dirty="0" smtClean="0"/>
              <a:t>.</a:t>
            </a:r>
          </a:p>
          <a:p>
            <a:pPr fontAlgn="auto">
              <a:buClr>
                <a:schemeClr val="bg2">
                  <a:lumMod val="40000"/>
                  <a:lumOff val="60000"/>
                </a:schemeClr>
              </a:buClr>
              <a:buFont typeface="Wingdings 3" charset="2"/>
              <a:buChar char=""/>
              <a:defRPr/>
            </a:pPr>
            <a:endParaRPr lang="en-US" sz="1900" dirty="0"/>
          </a:p>
          <a:p>
            <a:pPr fontAlgn="auto">
              <a:buClr>
                <a:schemeClr val="bg2">
                  <a:lumMod val="40000"/>
                  <a:lumOff val="60000"/>
                </a:schemeClr>
              </a:buClr>
              <a:buFont typeface="Wingdings 3" charset="2"/>
              <a:buChar char=""/>
              <a:defRPr/>
            </a:pPr>
            <a:r>
              <a:rPr lang="en-US" sz="1900" dirty="0"/>
              <a:t>Information about </a:t>
            </a:r>
            <a:r>
              <a:rPr lang="en-US" sz="1900" dirty="0" smtClean="0"/>
              <a:t>issues </a:t>
            </a:r>
            <a:r>
              <a:rPr lang="en-US" sz="1900" dirty="0"/>
              <a:t>will be detailed and organized in order to schedule </a:t>
            </a:r>
            <a:r>
              <a:rPr lang="en-US" sz="1900" dirty="0" smtClean="0"/>
              <a:t>issue fixes.</a:t>
            </a:r>
            <a:endParaRPr lang="en-US" sz="1900" dirty="0"/>
          </a:p>
          <a:p>
            <a:pPr fontAlgn="auto">
              <a:buClr>
                <a:schemeClr val="bg2">
                  <a:lumMod val="40000"/>
                  <a:lumOff val="60000"/>
                </a:schemeClr>
              </a:buClr>
              <a:buFont typeface="Wingdings 3" charset="2"/>
              <a:buChar char=""/>
              <a:defRPr/>
            </a:pP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2677121"/>
              </p:ext>
            </p:extLst>
          </p:nvPr>
        </p:nvGraphicFramePr>
        <p:xfrm>
          <a:off x="319314" y="2233531"/>
          <a:ext cx="11422742" cy="4137288"/>
        </p:xfrm>
        <a:graphic>
          <a:graphicData uri="http://schemas.openxmlformats.org/drawingml/2006/table">
            <a:tbl>
              <a:tblPr firstRow="1" firstCol="1" bandRow="1">
                <a:tableStyleId>{775DCB02-9BB8-47FD-8907-85C794F793BA}</a:tableStyleId>
              </a:tblPr>
              <a:tblGrid>
                <a:gridCol w="3165604"/>
                <a:gridCol w="2988508"/>
                <a:gridCol w="1239678"/>
                <a:gridCol w="1306089"/>
                <a:gridCol w="1173266"/>
                <a:gridCol w="1549597"/>
              </a:tblGrid>
              <a:tr h="1379096">
                <a:tc>
                  <a:txBody>
                    <a:bodyPr/>
                    <a:lstStyle/>
                    <a:p>
                      <a:pPr marL="0" marR="0" algn="ctr">
                        <a:lnSpc>
                          <a:spcPct val="115000"/>
                        </a:lnSpc>
                        <a:spcBef>
                          <a:spcPts val="0"/>
                        </a:spcBef>
                        <a:spcAft>
                          <a:spcPts val="0"/>
                        </a:spcAft>
                      </a:pPr>
                      <a:r>
                        <a:rPr lang="en-US" sz="1400" dirty="0">
                          <a:effectLst/>
                        </a:rPr>
                        <a:t>Field Name</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Description</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Type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Size</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Contraint</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Default Value</a:t>
                      </a:r>
                      <a:endParaRPr lang="en-US" sz="1400">
                        <a:effectLst/>
                        <a:latin typeface="Calibri"/>
                        <a:ea typeface="Calibri"/>
                        <a:cs typeface="Times New Roman"/>
                      </a:endParaRPr>
                    </a:p>
                  </a:txBody>
                  <a:tcPr marL="68580" marR="68580" marT="0" marB="0" anchor="ctr"/>
                </a:tc>
              </a:tr>
              <a:tr h="689548">
                <a:tc>
                  <a:txBody>
                    <a:bodyPr/>
                    <a:lstStyle/>
                    <a:p>
                      <a:pPr marL="0" marR="0" algn="ctr">
                        <a:lnSpc>
                          <a:spcPct val="115000"/>
                        </a:lnSpc>
                        <a:spcBef>
                          <a:spcPts val="0"/>
                        </a:spcBef>
                        <a:spcAft>
                          <a:spcPts val="0"/>
                        </a:spcAft>
                      </a:pPr>
                      <a:r>
                        <a:rPr lang="en-US" sz="1400">
                          <a:effectLst/>
                        </a:rPr>
                        <a:t>project_user_id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Project User 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PK</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Not Null</a:t>
                      </a:r>
                      <a:endParaRPr lang="en-US" sz="1400" b="1">
                        <a:solidFill>
                          <a:schemeClr val="bg1"/>
                        </a:solidFill>
                        <a:effectLst/>
                        <a:latin typeface="Calibri"/>
                        <a:ea typeface="Calibri"/>
                        <a:cs typeface="Times New Roman"/>
                      </a:endParaRPr>
                    </a:p>
                  </a:txBody>
                  <a:tcPr marL="68580" marR="68580" marT="0" marB="0" anchor="ctr"/>
                </a:tc>
              </a:tr>
              <a:tr h="689548">
                <a:tc>
                  <a:txBody>
                    <a:bodyPr/>
                    <a:lstStyle/>
                    <a:p>
                      <a:pPr marL="0" marR="0" algn="ctr">
                        <a:lnSpc>
                          <a:spcPct val="115000"/>
                        </a:lnSpc>
                        <a:spcBef>
                          <a:spcPts val="0"/>
                        </a:spcBef>
                        <a:spcAft>
                          <a:spcPts val="0"/>
                        </a:spcAft>
                      </a:pPr>
                      <a:r>
                        <a:rPr lang="en-US" sz="1400">
                          <a:effectLst/>
                        </a:rPr>
                        <a:t>project_id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Project ID</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5</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FK</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689548">
                <a:tc>
                  <a:txBody>
                    <a:bodyPr/>
                    <a:lstStyle/>
                    <a:p>
                      <a:pPr marL="0" marR="0" algn="ctr">
                        <a:lnSpc>
                          <a:spcPct val="115000"/>
                        </a:lnSpc>
                        <a:spcBef>
                          <a:spcPts val="0"/>
                        </a:spcBef>
                        <a:spcAft>
                          <a:spcPts val="0"/>
                        </a:spcAft>
                      </a:pPr>
                      <a:r>
                        <a:rPr lang="en-US" sz="1400">
                          <a:effectLst/>
                        </a:rPr>
                        <a:t>user_id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User_id</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Number</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r h="689548">
                <a:tc>
                  <a:txBody>
                    <a:bodyPr/>
                    <a:lstStyle/>
                    <a:p>
                      <a:pPr marL="0" marR="0" algn="ctr">
                        <a:lnSpc>
                          <a:spcPct val="115000"/>
                        </a:lnSpc>
                        <a:spcBef>
                          <a:spcPts val="0"/>
                        </a:spcBef>
                        <a:spcAft>
                          <a:spcPts val="0"/>
                        </a:spcAft>
                      </a:pPr>
                      <a:r>
                        <a:rPr lang="en-US" sz="1400">
                          <a:effectLst/>
                        </a:rPr>
                        <a:t>role_id</a:t>
                      </a:r>
                      <a:endParaRPr lang="en-US" sz="140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err="1">
                          <a:effectLst/>
                        </a:rPr>
                        <a:t>Role_id</a:t>
                      </a:r>
                      <a:endParaRPr lang="en-US" sz="1400" b="1" dirty="0">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Number</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5</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a:effectLst/>
                        </a:rPr>
                        <a:t>FK</a:t>
                      </a:r>
                      <a:endParaRPr lang="en-US" sz="1400" b="1">
                        <a:solidFill>
                          <a:schemeClr val="bg1"/>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effectLst/>
                        </a:rPr>
                        <a:t>Not Null</a:t>
                      </a:r>
                      <a:endParaRPr lang="en-US" sz="1400" b="1" dirty="0">
                        <a:solidFill>
                          <a:schemeClr val="bg1"/>
                        </a:solidFill>
                        <a:effectLst/>
                        <a:latin typeface="Calibri"/>
                        <a:ea typeface="Calibri"/>
                        <a:cs typeface="Times New Roman"/>
                      </a:endParaRPr>
                    </a:p>
                  </a:txBody>
                  <a:tcPr marL="68580" marR="68580" marT="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213216338"/>
              </p:ext>
            </p:extLst>
          </p:nvPr>
        </p:nvGraphicFramePr>
        <p:xfrm>
          <a:off x="391886" y="700790"/>
          <a:ext cx="11161486" cy="741680"/>
        </p:xfrm>
        <a:graphic>
          <a:graphicData uri="http://schemas.openxmlformats.org/drawingml/2006/table">
            <a:tbl>
              <a:tblPr firstRow="1" bandRow="1">
                <a:tableStyleId>{775DCB02-9BB8-47FD-8907-85C794F793BA}</a:tableStyleId>
              </a:tblPr>
              <a:tblGrid>
                <a:gridCol w="11161486"/>
              </a:tblGrid>
              <a:tr h="370840">
                <a:tc>
                  <a:txBody>
                    <a:bodyPr/>
                    <a:lstStyle/>
                    <a:p>
                      <a:r>
                        <a:rPr lang="en-US" sz="1400" dirty="0" smtClean="0"/>
                        <a:t>21. </a:t>
                      </a:r>
                      <a:r>
                        <a:rPr lang="en-US" sz="1400" dirty="0" err="1" smtClean="0"/>
                        <a:t>tbl_Project_User</a:t>
                      </a:r>
                      <a:endParaRPr lang="en-US" sz="1400" dirty="0"/>
                    </a:p>
                  </a:txBody>
                  <a:tcPr/>
                </a:tc>
              </a:tr>
              <a:tr h="370840">
                <a:tc>
                  <a:txBody>
                    <a:bodyPr/>
                    <a:lstStyle/>
                    <a:p>
                      <a:r>
                        <a:rPr lang="en-US" sz="1400" b="1" dirty="0" smtClean="0"/>
                        <a:t>Description: Find</a:t>
                      </a:r>
                      <a:r>
                        <a:rPr lang="en-US" sz="1400" b="1" baseline="0" dirty="0" smtClean="0"/>
                        <a:t> user work on which Project </a:t>
                      </a:r>
                      <a:endParaRPr lang="en-US" sz="1400" b="1" i="1" dirty="0">
                        <a:solidFill>
                          <a:schemeClr val="bg1"/>
                        </a:solidFill>
                      </a:endParaRPr>
                    </a:p>
                  </a:txBody>
                  <a:tcPr/>
                </a:tc>
              </a:tr>
            </a:tbl>
          </a:graphicData>
        </a:graphic>
      </p:graphicFrame>
    </p:spTree>
    <p:extLst>
      <p:ext uri="{BB962C8B-B14F-4D97-AF65-F5344CB8AC3E}">
        <p14:creationId xmlns:p14="http://schemas.microsoft.com/office/powerpoint/2010/main" val="24363128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2" name="Title 1"/>
          <p:cNvSpPr>
            <a:spLocks noGrp="1"/>
          </p:cNvSpPr>
          <p:nvPr>
            <p:ph type="ctrTitle"/>
          </p:nvPr>
        </p:nvSpPr>
        <p:spPr/>
        <p:txBody>
          <a:bodyPr>
            <a:normAutofit/>
          </a:bodyPr>
          <a:lstStyle/>
          <a:p>
            <a:r>
              <a:rPr lang="en-US" sz="6000" b="1" u="sng" dirty="0" smtClean="0">
                <a:solidFill>
                  <a:schemeClr val="tx1"/>
                </a:solidFill>
                <a:effectLst>
                  <a:outerShdw blurRad="38100" dist="38100" dir="2700000" algn="tl">
                    <a:srgbClr val="000000">
                      <a:alpha val="43137"/>
                    </a:srgbClr>
                  </a:outerShdw>
                </a:effectLst>
                <a:latin typeface="Script MT Bold" pitchFamily="66" charset="0"/>
              </a:rPr>
              <a:t>Scope of System</a:t>
            </a:r>
            <a:endParaRPr lang="en-US" sz="6000" b="1" u="sng" dirty="0">
              <a:solidFill>
                <a:schemeClr val="tx1"/>
              </a:solidFill>
              <a:effectLst>
                <a:outerShdw blurRad="38100" dist="38100" dir="2700000" algn="tl">
                  <a:srgbClr val="000000">
                    <a:alpha val="43137"/>
                  </a:srgbClr>
                </a:outerShdw>
              </a:effectLst>
              <a:latin typeface="Script MT Bold" pitchFamily="66" charset="0"/>
            </a:endParaRPr>
          </a:p>
        </p:txBody>
      </p:sp>
    </p:spTree>
    <p:extLst>
      <p:ext uri="{BB962C8B-B14F-4D97-AF65-F5344CB8AC3E}">
        <p14:creationId xmlns:p14="http://schemas.microsoft.com/office/powerpoint/2010/main" val="34636009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FF0000"/>
                </a:solidFill>
              </a:rPr>
              <a:t>Fesibility</a:t>
            </a:r>
            <a:r>
              <a:rPr lang="en-US" b="1" dirty="0" smtClean="0">
                <a:solidFill>
                  <a:srgbClr val="FF0000"/>
                </a:solidFill>
              </a:rPr>
              <a:t> System</a:t>
            </a:r>
            <a:endParaRPr lang="en-US" b="1" dirty="0">
              <a:solidFill>
                <a:srgbClr val="FF0000"/>
              </a:solidFill>
            </a:endParaRPr>
          </a:p>
        </p:txBody>
      </p:sp>
      <p:sp>
        <p:nvSpPr>
          <p:cNvPr id="3" name="Content Placeholder 2"/>
          <p:cNvSpPr>
            <a:spLocks noGrp="1"/>
          </p:cNvSpPr>
          <p:nvPr>
            <p:ph sz="quarter" idx="1"/>
          </p:nvPr>
        </p:nvSpPr>
        <p:spPr/>
        <p:txBody>
          <a:bodyPr/>
          <a:lstStyle/>
          <a:p>
            <a:r>
              <a:rPr lang="en-US" sz="2800" dirty="0" smtClean="0"/>
              <a:t>A feasibility study is undertaken to determine the possibility or probability    of either improving the existing system or developing a completely new system.</a:t>
            </a:r>
          </a:p>
          <a:p>
            <a:r>
              <a:rPr lang="en-US" sz="2800" dirty="0" smtClean="0"/>
              <a:t>There are three aspects in feasibility study portion of the preliminary investigation.</a:t>
            </a:r>
          </a:p>
          <a:p>
            <a:pPr marL="788670" lvl="1" indent="-514350">
              <a:buFont typeface="+mj-lt"/>
              <a:buAutoNum type="arabicPeriod"/>
            </a:pPr>
            <a:r>
              <a:rPr lang="en-US" dirty="0" smtClean="0"/>
              <a:t>Technical feasibility.</a:t>
            </a:r>
          </a:p>
          <a:p>
            <a:pPr marL="788670" lvl="1" indent="-514350">
              <a:buFont typeface="+mj-lt"/>
              <a:buAutoNum type="arabicPeriod"/>
            </a:pPr>
            <a:r>
              <a:rPr lang="en-US" dirty="0" smtClean="0"/>
              <a:t>Economic feasibility and </a:t>
            </a:r>
          </a:p>
          <a:p>
            <a:pPr marL="788670" lvl="1" indent="-514350">
              <a:buFont typeface="+mj-lt"/>
              <a:buAutoNum type="arabicPeriod"/>
            </a:pPr>
            <a:r>
              <a:rPr lang="en-US" dirty="0" smtClean="0"/>
              <a:t>Operational feasibility of the project</a:t>
            </a:r>
            <a:r>
              <a:rPr lang="en-US" sz="3800" dirty="0" smtClean="0"/>
              <a:t>.</a:t>
            </a:r>
          </a:p>
          <a:p>
            <a:endParaRPr lang="en-US" dirty="0"/>
          </a:p>
        </p:txBody>
      </p:sp>
    </p:spTree>
    <p:extLst>
      <p:ext uri="{BB962C8B-B14F-4D97-AF65-F5344CB8AC3E}">
        <p14:creationId xmlns:p14="http://schemas.microsoft.com/office/powerpoint/2010/main" val="8238637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solidFill>
                  <a:srgbClr val="FF0000"/>
                </a:solidFill>
              </a:rPr>
              <a:t>Technical Feasibility </a:t>
            </a:r>
            <a:endParaRPr lang="en-US" dirty="0">
              <a:solidFill>
                <a:srgbClr val="FF0000"/>
              </a:solidFill>
            </a:endParaRPr>
          </a:p>
        </p:txBody>
      </p:sp>
      <p:sp>
        <p:nvSpPr>
          <p:cNvPr id="3" name="Content Placeholder 2"/>
          <p:cNvSpPr>
            <a:spLocks noGrp="1"/>
          </p:cNvSpPr>
          <p:nvPr>
            <p:ph sz="quarter" idx="1"/>
          </p:nvPr>
        </p:nvSpPr>
        <p:spPr/>
        <p:txBody>
          <a:bodyPr>
            <a:normAutofit fontScale="92500" lnSpcReduction="10000"/>
          </a:bodyPr>
          <a:lstStyle/>
          <a:p>
            <a:pPr lvl="0"/>
            <a:r>
              <a:rPr lang="en-US" sz="2800" dirty="0" smtClean="0"/>
              <a:t>Technical Feasibility determines whether the work for the project be done with the present equipment, current procedures, existing software’s technology and available personnel?</a:t>
            </a:r>
          </a:p>
          <a:p>
            <a:pPr lvl="0"/>
            <a:r>
              <a:rPr lang="en-US" sz="2800" dirty="0" smtClean="0"/>
              <a:t>If new technology is needed then what alternatives will be needed in the present structure?</a:t>
            </a:r>
          </a:p>
          <a:p>
            <a:pPr lvl="0"/>
            <a:r>
              <a:rPr lang="en-US" sz="2800" dirty="0" smtClean="0"/>
              <a:t>This will require a close examination of the present system.</a:t>
            </a:r>
          </a:p>
          <a:p>
            <a:pPr lvl="0"/>
            <a:r>
              <a:rPr lang="en-US" sz="2800" dirty="0" smtClean="0"/>
              <a:t>The technical feasibility should ask questions related to:</a:t>
            </a:r>
          </a:p>
          <a:p>
            <a:pPr>
              <a:buNone/>
            </a:pPr>
            <a:r>
              <a:rPr lang="en-US" sz="2800" dirty="0" smtClean="0"/>
              <a:t>		1. Adequacy of available technology.</a:t>
            </a:r>
          </a:p>
          <a:p>
            <a:pPr>
              <a:buNone/>
            </a:pPr>
            <a:r>
              <a:rPr lang="en-US" sz="2800" dirty="0" smtClean="0"/>
              <a:t>		2. Adequacy of hardware.</a:t>
            </a:r>
          </a:p>
          <a:p>
            <a:pPr>
              <a:buNone/>
            </a:pPr>
            <a:r>
              <a:rPr lang="en-US" sz="2800" dirty="0" smtClean="0"/>
              <a:t>		3. Available of computer.</a:t>
            </a:r>
          </a:p>
          <a:p>
            <a:pPr>
              <a:buNone/>
            </a:pPr>
            <a:r>
              <a:rPr lang="en-US" sz="2800" dirty="0" smtClean="0"/>
              <a:t>		4. Operating time and support facilities, etc.</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FF0000"/>
                </a:solidFill>
              </a:rPr>
              <a:t>Economic feasibility</a:t>
            </a:r>
            <a:endParaRPr lang="en-US" dirty="0">
              <a:solidFill>
                <a:srgbClr val="FF0000"/>
              </a:solidFill>
            </a:endParaRPr>
          </a:p>
        </p:txBody>
      </p:sp>
      <p:sp>
        <p:nvSpPr>
          <p:cNvPr id="3" name="Content Placeholder 2"/>
          <p:cNvSpPr>
            <a:spLocks noGrp="1"/>
          </p:cNvSpPr>
          <p:nvPr>
            <p:ph sz="quarter" idx="1"/>
          </p:nvPr>
        </p:nvSpPr>
        <p:spPr/>
        <p:txBody>
          <a:bodyPr>
            <a:normAutofit lnSpcReduction="10000"/>
          </a:bodyPr>
          <a:lstStyle/>
          <a:p>
            <a:pPr>
              <a:buNone/>
            </a:pPr>
            <a:endParaRPr lang="en-US" dirty="0"/>
          </a:p>
          <a:p>
            <a:r>
              <a:rPr lang="en-US" dirty="0"/>
              <a:t>Economic feasibility looks at the financial aspects of the project. Economic feasibility concerns with the returns from the investments in a project. It determines whether it is worthwhile to invest the money in the proposed system. It is not worthwhile spending a lot of money on a project for no returns.</a:t>
            </a:r>
          </a:p>
          <a:p>
            <a:r>
              <a:rPr lang="en-US" dirty="0"/>
              <a:t> To carry out an economic feasibility for a system, it is necessary to place actual money value against any activities needed to </a:t>
            </a:r>
            <a:r>
              <a:rPr lang="en-US" dirty="0" smtClean="0"/>
              <a:t>implement </a:t>
            </a:r>
            <a:r>
              <a:rPr lang="en-US" dirty="0"/>
              <a:t>the project.</a:t>
            </a:r>
          </a:p>
          <a:p>
            <a:r>
              <a:rPr lang="en-US" dirty="0"/>
              <a:t> </a:t>
            </a:r>
            <a:r>
              <a:rPr lang="en-US" dirty="0" smtClean="0"/>
              <a:t>The </a:t>
            </a:r>
            <a:r>
              <a:rPr lang="en-US" dirty="0"/>
              <a:t>Issue Tracking System plans to acquire the necessary hardware and software require for the system and there is no hindrance whether economical or otherwise towards its purchase. A brief description of the hardware and software required in the system is given later in the report.</a:t>
            </a:r>
          </a:p>
          <a:p>
            <a:endParaRPr lang="en-US" dirty="0"/>
          </a:p>
        </p:txBody>
      </p:sp>
    </p:spTree>
    <p:extLst>
      <p:ext uri="{BB962C8B-B14F-4D97-AF65-F5344CB8AC3E}">
        <p14:creationId xmlns:p14="http://schemas.microsoft.com/office/powerpoint/2010/main" val="8063740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solidFill>
                  <a:srgbClr val="FF0000"/>
                </a:solidFill>
              </a:rPr>
              <a:t> Operational Feasibility</a:t>
            </a:r>
            <a:endParaRPr lang="en-US" dirty="0">
              <a:solidFill>
                <a:srgbClr val="FF0000"/>
              </a:solidFill>
            </a:endParaRPr>
          </a:p>
        </p:txBody>
      </p:sp>
      <p:sp>
        <p:nvSpPr>
          <p:cNvPr id="3" name="Content Placeholder 2"/>
          <p:cNvSpPr>
            <a:spLocks noGrp="1"/>
          </p:cNvSpPr>
          <p:nvPr>
            <p:ph sz="quarter" idx="1"/>
          </p:nvPr>
        </p:nvSpPr>
        <p:spPr/>
        <p:txBody>
          <a:bodyPr>
            <a:normAutofit/>
          </a:bodyPr>
          <a:lstStyle/>
          <a:p>
            <a:r>
              <a:rPr lang="en-US" dirty="0" smtClean="0"/>
              <a:t>Operational </a:t>
            </a:r>
            <a:r>
              <a:rPr lang="en-US" dirty="0"/>
              <a:t>feasibility covers two aspects. One is the technical performance aspect and other is the acceptance within </a:t>
            </a:r>
            <a:r>
              <a:rPr lang="en-US" dirty="0" smtClean="0"/>
              <a:t> </a:t>
            </a:r>
            <a:r>
              <a:rPr lang="en-US" dirty="0"/>
              <a:t>Issue Tracking System. Operational feasibility determines how the proposed system will fit in the current operations and what, if any job restructuring and retraining may be needed to implement the system.</a:t>
            </a:r>
          </a:p>
          <a:p>
            <a:r>
              <a:rPr lang="en-US" dirty="0" smtClean="0"/>
              <a:t>In </a:t>
            </a:r>
            <a:r>
              <a:rPr lang="en-US" dirty="0"/>
              <a:t>the system operational feasibility checks, whether the user who is going to use the system is able to work with the software’s with which the system is coded and           also the mind of the user going to use the system. If the user does not understand or is able to work on the system further development is of waste.</a:t>
            </a:r>
          </a:p>
          <a:p>
            <a:endParaRPr lang="en-US" dirty="0"/>
          </a:p>
        </p:txBody>
      </p:sp>
    </p:spTree>
    <p:extLst>
      <p:ext uri="{BB962C8B-B14F-4D97-AF65-F5344CB8AC3E}">
        <p14:creationId xmlns:p14="http://schemas.microsoft.com/office/powerpoint/2010/main" val="4548831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normAutofit fontScale="70000" lnSpcReduction="20000"/>
          </a:bodyPr>
          <a:lstStyle/>
          <a:p>
            <a:endParaRPr lang="en-US" dirty="0" smtClean="0"/>
          </a:p>
          <a:p>
            <a:endParaRPr lang="en-US" dirty="0" smtClean="0"/>
          </a:p>
          <a:p>
            <a:endParaRPr lang="en-US" dirty="0" smtClean="0"/>
          </a:p>
          <a:p>
            <a:endParaRPr lang="en-US" dirty="0" smtClean="0"/>
          </a:p>
          <a:p>
            <a:pPr>
              <a:buNone/>
            </a:pPr>
            <a:r>
              <a:rPr lang="en-US" dirty="0" smtClean="0"/>
              <a:t>					</a:t>
            </a:r>
            <a:endParaRPr lang="en-US" dirty="0"/>
          </a:p>
        </p:txBody>
      </p:sp>
      <p:sp>
        <p:nvSpPr>
          <p:cNvPr id="4" name="Title 3"/>
          <p:cNvSpPr>
            <a:spLocks noGrp="1"/>
          </p:cNvSpPr>
          <p:nvPr>
            <p:ph type="ctrTitle"/>
          </p:nvPr>
        </p:nvSpPr>
        <p:spPr/>
        <p:txBody>
          <a:bodyPr>
            <a:normAutofit/>
          </a:bodyPr>
          <a:lstStyle/>
          <a:p>
            <a:r>
              <a:rPr sz="5400" u="sng" dirty="0" smtClean="0">
                <a:solidFill>
                  <a:schemeClr val="tx1"/>
                </a:solidFill>
                <a:effectLst>
                  <a:outerShdw blurRad="38100" dist="38100" dir="2700000" algn="tl">
                    <a:srgbClr val="000000">
                      <a:alpha val="43137"/>
                    </a:srgbClr>
                  </a:outerShdw>
                </a:effectLst>
                <a:latin typeface="Script MT Bold" pitchFamily="66" charset="0"/>
              </a:rPr>
              <a:t>Screen Shot</a:t>
            </a:r>
            <a:endParaRPr lang="en-US" sz="5400" u="sng" dirty="0">
              <a:solidFill>
                <a:schemeClr val="tx1"/>
              </a:solidFill>
              <a:effectLst>
                <a:outerShdw blurRad="38100" dist="38100" dir="2700000" algn="tl">
                  <a:srgbClr val="000000">
                    <a:alpha val="43137"/>
                  </a:srgbClr>
                </a:outerShdw>
              </a:effectLst>
              <a:latin typeface="Script MT Bold" pitchFamily="66"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solidFill>
                  <a:srgbClr val="FF0000"/>
                </a:solidFill>
              </a:rPr>
              <a:t>Login Form:-</a:t>
            </a:r>
            <a:r>
              <a:rPr lang="en-US" dirty="0">
                <a:solidFill>
                  <a:srgbClr val="FF0000"/>
                </a:solidFill>
              </a:rPr>
              <a:t/>
            </a:r>
            <a:br>
              <a:rPr lang="en-US" dirty="0">
                <a:solidFill>
                  <a:srgbClr val="FF0000"/>
                </a:solidFill>
              </a:rPr>
            </a:br>
            <a:endParaRPr lang="en-US" dirty="0">
              <a:solidFill>
                <a:srgbClr val="FF0000"/>
              </a:solidFill>
            </a:endParaRPr>
          </a:p>
        </p:txBody>
      </p:sp>
      <p:sp>
        <p:nvSpPr>
          <p:cNvPr id="3" name="Content Placeholder 2"/>
          <p:cNvSpPr>
            <a:spLocks noGrp="1"/>
          </p:cNvSpPr>
          <p:nvPr>
            <p:ph sz="quarter" idx="1"/>
          </p:nvPr>
        </p:nvSpPr>
        <p:spPr/>
        <p:txBody>
          <a:bodyPr>
            <a:normAutofit/>
          </a:bodyPr>
          <a:lstStyle/>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a:p>
            <a:pPr marL="0" indent="0">
              <a:buNone/>
            </a:pPr>
            <a:endParaRPr lang="en-US" dirty="0"/>
          </a:p>
        </p:txBody>
      </p:sp>
      <p:pic>
        <p:nvPicPr>
          <p:cNvPr id="4" name="Picture 3" descr="C:\Users\Administrator\Desktop\snapshort\FireShot Screen Capture #002 - 'Insert title here' - localhost_6018_ISSUETRACKINGSYSTEM_Login1_jsp.png"/>
          <p:cNvPicPr/>
          <p:nvPr/>
        </p:nvPicPr>
        <p:blipFill>
          <a:blip r:embed="rId2"/>
          <a:srcRect/>
          <a:stretch>
            <a:fillRect/>
          </a:stretch>
        </p:blipFill>
        <p:spPr bwMode="auto">
          <a:xfrm>
            <a:off x="1451430" y="1088571"/>
            <a:ext cx="9289141" cy="5167086"/>
          </a:xfrm>
          <a:prstGeom prst="rect">
            <a:avLst/>
          </a:prstGeom>
          <a:noFill/>
          <a:ln w="9525">
            <a:noFill/>
            <a:miter lim="800000"/>
            <a:headEnd/>
            <a:tailEnd/>
          </a:ln>
        </p:spPr>
      </p:pic>
    </p:spTree>
    <p:extLst>
      <p:ext uri="{BB962C8B-B14F-4D97-AF65-F5344CB8AC3E}">
        <p14:creationId xmlns:p14="http://schemas.microsoft.com/office/powerpoint/2010/main" val="14402839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959076"/>
          </a:xfrm>
        </p:spPr>
        <p:txBody>
          <a:bodyPr/>
          <a:lstStyle/>
          <a:p>
            <a:r>
              <a:rPr lang="en-US" b="1" dirty="0" smtClean="0">
                <a:solidFill>
                  <a:srgbClr val="FF0000"/>
                </a:solidFill>
              </a:rPr>
              <a:t>Admin Home Page:</a:t>
            </a:r>
            <a:endParaRPr lang="en-US" b="1" dirty="0">
              <a:solidFill>
                <a:srgbClr val="FF0000"/>
              </a:solidFill>
            </a:endParaRPr>
          </a:p>
        </p:txBody>
      </p:sp>
      <p:pic>
        <p:nvPicPr>
          <p:cNvPr id="4" name="Content Placeholder 3" descr="C:\Users\Administrator\Desktop\snapshort\FireShot Screen Capture #063 - 'Insert title here' - localhost_6018_ISSUETRACKINGSYSTEM_BodyPart1_jsp.png"/>
          <p:cNvPicPr>
            <a:picLocks noGrp="1"/>
          </p:cNvPicPr>
          <p:nvPr>
            <p:ph sz="quarter" idx="1"/>
          </p:nvPr>
        </p:nvPicPr>
        <p:blipFill>
          <a:blip r:embed="rId2"/>
          <a:srcRect/>
          <a:stretch>
            <a:fillRect/>
          </a:stretch>
        </p:blipFill>
        <p:spPr bwMode="auto">
          <a:xfrm>
            <a:off x="1915886" y="1494970"/>
            <a:ext cx="8723085" cy="5123543"/>
          </a:xfrm>
          <a:prstGeom prst="rect">
            <a:avLst/>
          </a:prstGeom>
          <a:noFill/>
          <a:ln w="9525">
            <a:noFill/>
            <a:miter lim="800000"/>
            <a:headEnd/>
            <a:tailEnd/>
          </a:ln>
        </p:spPr>
      </p:pic>
    </p:spTree>
    <p:extLst>
      <p:ext uri="{BB962C8B-B14F-4D97-AF65-F5344CB8AC3E}">
        <p14:creationId xmlns:p14="http://schemas.microsoft.com/office/powerpoint/2010/main" val="40469367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828448"/>
          </a:xfrm>
        </p:spPr>
        <p:txBody>
          <a:bodyPr/>
          <a:lstStyle/>
          <a:p>
            <a:r>
              <a:rPr lang="en-US" b="1" dirty="0" smtClean="0">
                <a:solidFill>
                  <a:srgbClr val="FF0000"/>
                </a:solidFill>
              </a:rPr>
              <a:t>Project Manager Home Page:</a:t>
            </a:r>
            <a:endParaRPr lang="en-US" b="1" dirty="0">
              <a:solidFill>
                <a:srgbClr val="FF0000"/>
              </a:solidFill>
            </a:endParaRPr>
          </a:p>
        </p:txBody>
      </p:sp>
      <p:pic>
        <p:nvPicPr>
          <p:cNvPr id="4" name="Content Placeholder 3"/>
          <p:cNvPicPr>
            <a:picLocks noGrp="1"/>
          </p:cNvPicPr>
          <p:nvPr>
            <p:ph sz="quarter" idx="1"/>
          </p:nvPr>
        </p:nvPicPr>
        <p:blipFill>
          <a:blip r:embed="rId2"/>
          <a:stretch>
            <a:fillRect/>
          </a:stretch>
        </p:blipFill>
        <p:spPr>
          <a:xfrm>
            <a:off x="1509486" y="1451429"/>
            <a:ext cx="8055427" cy="5047342"/>
          </a:xfrm>
          <a:prstGeom prst="rect">
            <a:avLst/>
          </a:prstGeom>
        </p:spPr>
      </p:pic>
    </p:spTree>
    <p:extLst>
      <p:ext uri="{BB962C8B-B14F-4D97-AF65-F5344CB8AC3E}">
        <p14:creationId xmlns:p14="http://schemas.microsoft.com/office/powerpoint/2010/main" val="13094007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217714" y="452439"/>
            <a:ext cx="12075886" cy="1057048"/>
          </a:xfrm>
        </p:spPr>
        <p:txBody>
          <a:bodyPr>
            <a:normAutofit fontScale="90000"/>
          </a:bodyPr>
          <a:lstStyle/>
          <a:p>
            <a:r>
              <a:rPr lang="en-US" sz="4000" b="1" i="1" u="sng" dirty="0" smtClean="0">
                <a:solidFill>
                  <a:srgbClr val="FF0000"/>
                </a:solidFill>
                <a:latin typeface="Gabriola" pitchFamily="82" charset="0"/>
                <a:ea typeface="BatangChe" pitchFamily="49" charset="-127"/>
              </a:rPr>
              <a:t>TECHNOLOGY, HARDWARE  &amp; SOFTWARE  SPECIFICATIONS</a:t>
            </a:r>
            <a:r>
              <a:rPr lang="en-US" sz="3600" b="1" i="1" u="sng" dirty="0">
                <a:solidFill>
                  <a:srgbClr val="FF0000"/>
                </a:solidFill>
                <a:latin typeface="Gabriola" pitchFamily="82" charset="0"/>
                <a:ea typeface="BatangChe" pitchFamily="49" charset="-127"/>
              </a:rPr>
              <a:t>:</a:t>
            </a:r>
            <a:r>
              <a:rPr lang="en-US" sz="4000" b="1" i="1" u="sng" dirty="0" smtClean="0">
                <a:solidFill>
                  <a:schemeClr val="bg1"/>
                </a:solidFill>
                <a:latin typeface="Gabriola" pitchFamily="82" charset="0"/>
                <a:ea typeface="BatangChe" pitchFamily="49" charset="-127"/>
              </a:rPr>
              <a:t/>
            </a:r>
            <a:br>
              <a:rPr lang="en-US" sz="4000" b="1" i="1" u="sng" dirty="0" smtClean="0">
                <a:solidFill>
                  <a:schemeClr val="bg1"/>
                </a:solidFill>
                <a:latin typeface="Gabriola" pitchFamily="82" charset="0"/>
                <a:ea typeface="BatangChe" pitchFamily="49" charset="-127"/>
              </a:rPr>
            </a:br>
            <a:r>
              <a:rPr lang="en-US" sz="4000" b="1" i="1" u="sng" dirty="0" smtClean="0">
                <a:solidFill>
                  <a:schemeClr val="bg1"/>
                </a:solidFill>
                <a:latin typeface="Gabriola" pitchFamily="82" charset="0"/>
                <a:ea typeface="BatangChe" pitchFamily="49" charset="-127"/>
              </a:rPr>
              <a:t>H</a:t>
            </a:r>
            <a:endParaRPr lang="en-US" b="1" i="1" u="sng" dirty="0" smtClean="0">
              <a:solidFill>
                <a:schemeClr val="bg1"/>
              </a:solidFill>
              <a:latin typeface="Gabriola" pitchFamily="82" charset="0"/>
              <a:ea typeface="BatangChe" pitchFamily="49" charset="-127"/>
            </a:endParaRPr>
          </a:p>
        </p:txBody>
      </p:sp>
      <p:sp>
        <p:nvSpPr>
          <p:cNvPr id="3" name="Content Placeholder 2"/>
          <p:cNvSpPr>
            <a:spLocks noGrp="1"/>
          </p:cNvSpPr>
          <p:nvPr>
            <p:ph sz="quarter" idx="1"/>
          </p:nvPr>
        </p:nvSpPr>
        <p:spPr/>
        <p:txBody>
          <a:bodyPr rtlCol="0">
            <a:normAutofit fontScale="47500" lnSpcReduction="20000"/>
          </a:bodyPr>
          <a:lstStyle/>
          <a:p>
            <a:pPr fontAlgn="auto">
              <a:buClr>
                <a:schemeClr val="bg2">
                  <a:lumMod val="40000"/>
                  <a:lumOff val="60000"/>
                </a:schemeClr>
              </a:buClr>
              <a:buFont typeface="Wingdings 3" charset="2"/>
              <a:buChar char=""/>
              <a:defRPr/>
            </a:pPr>
            <a:endParaRPr lang="en-US" sz="3500" dirty="0" smtClean="0"/>
          </a:p>
          <a:p>
            <a:pPr fontAlgn="auto">
              <a:buClr>
                <a:schemeClr val="bg2">
                  <a:lumMod val="40000"/>
                  <a:lumOff val="60000"/>
                </a:schemeClr>
              </a:buClr>
              <a:buFont typeface="Wingdings 3" charset="2"/>
              <a:buChar char=""/>
              <a:defRPr/>
            </a:pPr>
            <a:r>
              <a:rPr lang="en-US" sz="8000" dirty="0" smtClean="0"/>
              <a:t>Front </a:t>
            </a:r>
            <a:r>
              <a:rPr lang="en-US" sz="8000" dirty="0"/>
              <a:t>End: </a:t>
            </a:r>
            <a:r>
              <a:rPr lang="en-US" sz="8000" dirty="0" smtClean="0"/>
              <a:t>J2EE(</a:t>
            </a:r>
            <a:r>
              <a:rPr lang="en-US" sz="8000" dirty="0" err="1" smtClean="0"/>
              <a:t>Jsp</a:t>
            </a:r>
            <a:r>
              <a:rPr lang="en-US" sz="8000" dirty="0" smtClean="0"/>
              <a:t>/Servlet)</a:t>
            </a:r>
            <a:endParaRPr lang="en-US" sz="8000" dirty="0"/>
          </a:p>
          <a:p>
            <a:pPr fontAlgn="auto">
              <a:buClr>
                <a:schemeClr val="bg2">
                  <a:lumMod val="40000"/>
                  <a:lumOff val="60000"/>
                </a:schemeClr>
              </a:buClr>
              <a:buFont typeface="Wingdings 3" charset="2"/>
              <a:buChar char=""/>
              <a:defRPr/>
            </a:pPr>
            <a:r>
              <a:rPr lang="en-US" sz="8000" dirty="0"/>
              <a:t>Back End: </a:t>
            </a:r>
            <a:r>
              <a:rPr lang="en-US" sz="8000" dirty="0" smtClean="0"/>
              <a:t>Oracle10g</a:t>
            </a:r>
            <a:endParaRPr lang="en-US" sz="8000" dirty="0"/>
          </a:p>
          <a:p>
            <a:pPr fontAlgn="auto">
              <a:buClr>
                <a:schemeClr val="bg2">
                  <a:lumMod val="40000"/>
                  <a:lumOff val="60000"/>
                </a:schemeClr>
              </a:buClr>
              <a:buFont typeface="Wingdings 3" charset="2"/>
              <a:buChar char=""/>
              <a:defRPr/>
            </a:pPr>
            <a:endParaRPr lang="en-US" b="1" dirty="0" smtClean="0"/>
          </a:p>
          <a:p>
            <a:pPr marL="0" indent="0" fontAlgn="auto">
              <a:buClr>
                <a:schemeClr val="bg2">
                  <a:lumMod val="40000"/>
                  <a:lumOff val="60000"/>
                </a:schemeClr>
              </a:buClr>
              <a:buNone/>
              <a:defRPr/>
            </a:pPr>
            <a:r>
              <a:rPr lang="en-US" sz="8000" b="1" u="sng" dirty="0" smtClean="0">
                <a:solidFill>
                  <a:schemeClr val="bg1"/>
                </a:solidFill>
              </a:rPr>
              <a:t>Tools:</a:t>
            </a:r>
            <a:endParaRPr lang="en-US" sz="8000" u="sng" dirty="0">
              <a:solidFill>
                <a:schemeClr val="bg1"/>
              </a:solidFill>
            </a:endParaRPr>
          </a:p>
          <a:p>
            <a:pPr fontAlgn="auto">
              <a:buClr>
                <a:schemeClr val="bg2">
                  <a:lumMod val="40000"/>
                  <a:lumOff val="60000"/>
                </a:schemeClr>
              </a:buClr>
              <a:buFont typeface="Wingdings 3" charset="2"/>
              <a:buChar char=""/>
              <a:defRPr/>
            </a:pPr>
            <a:r>
              <a:rPr lang="en-US" sz="8000" dirty="0" smtClean="0"/>
              <a:t>Eclipse </a:t>
            </a:r>
            <a:r>
              <a:rPr lang="en-US" sz="8000" dirty="0" err="1" smtClean="0"/>
              <a:t>jee</a:t>
            </a:r>
            <a:r>
              <a:rPr lang="en-US" sz="8000" dirty="0" smtClean="0"/>
              <a:t>  </a:t>
            </a:r>
            <a:r>
              <a:rPr lang="en-US" sz="8000" dirty="0" err="1" smtClean="0"/>
              <a:t>juno</a:t>
            </a:r>
            <a:r>
              <a:rPr lang="en-US" sz="8000" dirty="0" smtClean="0"/>
              <a:t> win32</a:t>
            </a:r>
            <a:endParaRPr lang="en-US" sz="8000" dirty="0"/>
          </a:p>
          <a:p>
            <a:pPr fontAlgn="auto">
              <a:buClr>
                <a:schemeClr val="bg2">
                  <a:lumMod val="40000"/>
                  <a:lumOff val="60000"/>
                </a:schemeClr>
              </a:buClr>
              <a:buFont typeface="Wingdings 3" charset="2"/>
              <a:buChar char=""/>
              <a:defRPr/>
            </a:pPr>
            <a:r>
              <a:rPr lang="en-US" sz="8000" dirty="0" err="1"/>
              <a:t>Jdk</a:t>
            </a:r>
            <a:r>
              <a:rPr lang="en-US" sz="8000" dirty="0"/>
              <a:t> </a:t>
            </a:r>
            <a:r>
              <a:rPr lang="en-US" sz="8000" dirty="0" smtClean="0"/>
              <a:t>1.7</a:t>
            </a:r>
            <a:endParaRPr lang="en-US" sz="8000" dirty="0"/>
          </a:p>
          <a:p>
            <a:pPr fontAlgn="auto">
              <a:buClr>
                <a:schemeClr val="bg2">
                  <a:lumMod val="40000"/>
                  <a:lumOff val="60000"/>
                </a:schemeClr>
              </a:buClr>
              <a:buFont typeface="Wingdings 3" charset="2"/>
              <a:buChar char=""/>
              <a:defRPr/>
            </a:pPr>
            <a:r>
              <a:rPr lang="en-US" sz="8000" dirty="0"/>
              <a:t>Dream Weaver</a:t>
            </a:r>
          </a:p>
          <a:p>
            <a:pPr fontAlgn="auto">
              <a:buClr>
                <a:schemeClr val="bg2">
                  <a:lumMod val="40000"/>
                  <a:lumOff val="60000"/>
                </a:schemeClr>
              </a:buClr>
              <a:buFont typeface="Wingdings 3" charset="2"/>
              <a:buChar char=""/>
              <a:defRPr/>
            </a:pPr>
            <a:r>
              <a:rPr lang="en-US" sz="8000" dirty="0"/>
              <a:t>Apache Tomcat </a:t>
            </a:r>
            <a:r>
              <a:rPr lang="en-US" sz="8000" dirty="0" smtClean="0"/>
              <a:t>Server 7.0</a:t>
            </a:r>
            <a:endParaRPr lang="en-US" sz="8000" dirty="0"/>
          </a:p>
          <a:p>
            <a:pPr marL="0" indent="0" fontAlgn="auto">
              <a:buClr>
                <a:schemeClr val="bg2">
                  <a:lumMod val="40000"/>
                  <a:lumOff val="60000"/>
                </a:schemeClr>
              </a:buClr>
              <a:buFont typeface="Wingdings 3" charset="2"/>
              <a:buNone/>
              <a:defRPr/>
            </a:pPr>
            <a:endParaRPr lang="en-US" sz="80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Developer Home Page</a:t>
            </a:r>
            <a:endParaRPr lang="en-US" b="1" dirty="0">
              <a:solidFill>
                <a:srgbClr val="FF0000"/>
              </a:solidFill>
            </a:endParaRPr>
          </a:p>
        </p:txBody>
      </p:sp>
      <p:pic>
        <p:nvPicPr>
          <p:cNvPr id="4" name="Content Placeholder 3"/>
          <p:cNvPicPr>
            <a:picLocks noGrp="1"/>
          </p:cNvPicPr>
          <p:nvPr>
            <p:ph sz="quarter" idx="1"/>
          </p:nvPr>
        </p:nvPicPr>
        <p:blipFill>
          <a:blip r:embed="rId2"/>
          <a:stretch>
            <a:fillRect/>
          </a:stretch>
        </p:blipFill>
        <p:spPr>
          <a:xfrm>
            <a:off x="1828800" y="1549399"/>
            <a:ext cx="7663543" cy="4894943"/>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10363200" cy="856343"/>
          </a:xfrm>
        </p:spPr>
        <p:txBody>
          <a:bodyPr>
            <a:noAutofit/>
          </a:bodyPr>
          <a:lstStyle/>
          <a:p>
            <a:pPr lvl="0"/>
            <a:r>
              <a:rPr lang="en-US" b="1" dirty="0" smtClean="0">
                <a:solidFill>
                  <a:srgbClr val="FF0000"/>
                </a:solidFill>
              </a:rPr>
              <a:t>Tester Home Page:-</a:t>
            </a:r>
            <a:endParaRPr lang="en-US" dirty="0">
              <a:solidFill>
                <a:srgbClr val="FF0000"/>
              </a:solidFill>
            </a:endParaRPr>
          </a:p>
        </p:txBody>
      </p:sp>
      <p:pic>
        <p:nvPicPr>
          <p:cNvPr id="4" name="Content Placeholder 3"/>
          <p:cNvPicPr>
            <a:picLocks noGrp="1"/>
          </p:cNvPicPr>
          <p:nvPr>
            <p:ph sz="quarter" idx="1"/>
          </p:nvPr>
        </p:nvPicPr>
        <p:blipFill>
          <a:blip r:embed="rId2"/>
          <a:stretch>
            <a:fillRect/>
          </a:stretch>
        </p:blipFill>
        <p:spPr>
          <a:xfrm>
            <a:off x="1582056" y="957943"/>
            <a:ext cx="8795657" cy="5631543"/>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83305"/>
          </a:xfrm>
        </p:spPr>
        <p:txBody>
          <a:bodyPr>
            <a:normAutofit fontScale="90000"/>
          </a:bodyPr>
          <a:lstStyle/>
          <a:p>
            <a:r>
              <a:rPr lang="en-US" b="1" dirty="0" smtClean="0">
                <a:solidFill>
                  <a:srgbClr val="FF0000"/>
                </a:solidFill>
              </a:rPr>
              <a:t>Country List Form:-</a:t>
            </a:r>
            <a:endParaRPr lang="en-US" b="1" dirty="0">
              <a:solidFill>
                <a:srgbClr val="FF0000"/>
              </a:solidFill>
            </a:endParaRPr>
          </a:p>
        </p:txBody>
      </p:sp>
      <p:pic>
        <p:nvPicPr>
          <p:cNvPr id="4" name="Content Placeholder 3" descr="C:\Users\Administrator\Desktop\snapshort\FireShot Screen Capture #060 - 'Issue Tracking System' - localhost_6018_ISSUETRACKINGSYSTEM_CountryInsert_jsp.png"/>
          <p:cNvPicPr>
            <a:picLocks noGrp="1"/>
          </p:cNvPicPr>
          <p:nvPr>
            <p:ph sz="quarter" idx="1"/>
          </p:nvPr>
        </p:nvPicPr>
        <p:blipFill>
          <a:blip r:embed="rId2"/>
          <a:srcRect/>
          <a:stretch>
            <a:fillRect/>
          </a:stretch>
        </p:blipFill>
        <p:spPr bwMode="auto">
          <a:xfrm>
            <a:off x="1190172" y="1001486"/>
            <a:ext cx="8798826" cy="56025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State List Form</a:t>
            </a:r>
            <a:endParaRPr lang="en-US" b="1" dirty="0">
              <a:solidFill>
                <a:srgbClr val="FF0000"/>
              </a:solidFill>
            </a:endParaRPr>
          </a:p>
        </p:txBody>
      </p:sp>
      <p:pic>
        <p:nvPicPr>
          <p:cNvPr id="4" name="Content Placeholder 3" descr="C:\Users\Administrator\Desktop\snapshort\FireShot Screen Capture #065 - 'Issue Tracking System' - localhost_6018_ISSUETRACKINGSYSTEM_StateListServlet.png"/>
          <p:cNvPicPr>
            <a:picLocks noGrp="1"/>
          </p:cNvPicPr>
          <p:nvPr>
            <p:ph sz="quarter" idx="1"/>
          </p:nvPr>
        </p:nvPicPr>
        <p:blipFill>
          <a:blip r:embed="rId2"/>
          <a:srcRect/>
          <a:stretch>
            <a:fillRect/>
          </a:stretch>
        </p:blipFill>
        <p:spPr bwMode="auto">
          <a:xfrm>
            <a:off x="1306287" y="1447799"/>
            <a:ext cx="7881256" cy="50110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State Edit Form:-</a:t>
            </a:r>
            <a:endParaRPr lang="en-US" b="1" dirty="0">
              <a:solidFill>
                <a:srgbClr val="FF0000"/>
              </a:solidFill>
            </a:endParaRPr>
          </a:p>
        </p:txBody>
      </p:sp>
      <p:pic>
        <p:nvPicPr>
          <p:cNvPr id="4" name="Content Placeholder 3" descr="C:\Users\Administrator\Desktop\snapshort\FireShot Screen Capture #015 - 'Issue Tracking System' - localhost_6018_ISSUETRACKINGSYSTEM_StateEditServlet.png"/>
          <p:cNvPicPr>
            <a:picLocks noGrp="1"/>
          </p:cNvPicPr>
          <p:nvPr>
            <p:ph sz="quarter" idx="1"/>
          </p:nvPr>
        </p:nvPicPr>
        <p:blipFill>
          <a:blip r:embed="rId2"/>
          <a:srcRect/>
          <a:stretch>
            <a:fillRect/>
          </a:stretch>
        </p:blipFill>
        <p:spPr bwMode="auto">
          <a:xfrm>
            <a:off x="1436915" y="1447800"/>
            <a:ext cx="8335736" cy="51707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solidFill>
                  <a:srgbClr val="FF0000"/>
                </a:solidFill>
              </a:rPr>
              <a:t>City Insert Form:-</a:t>
            </a:r>
            <a:endParaRPr lang="en-US" b="1" dirty="0">
              <a:solidFill>
                <a:srgbClr val="FF0000"/>
              </a:solidFill>
            </a:endParaRPr>
          </a:p>
        </p:txBody>
      </p:sp>
      <p:pic>
        <p:nvPicPr>
          <p:cNvPr id="4" name="Content Placeholder 3" descr="C:\Users\Administrator\Desktop\snapshort\FireShot Screen Capture #017 - 'Issue Tracking System' - localhost_6018_ISSUETRACKINGSYSTEM_CityInsert_jsp_hid=.png"/>
          <p:cNvPicPr>
            <a:picLocks noGrp="1"/>
          </p:cNvPicPr>
          <p:nvPr>
            <p:ph sz="quarter" idx="1"/>
          </p:nvPr>
        </p:nvPicPr>
        <p:blipFill>
          <a:blip r:embed="rId2"/>
          <a:srcRect/>
          <a:stretch>
            <a:fillRect/>
          </a:stretch>
        </p:blipFill>
        <p:spPr bwMode="auto">
          <a:xfrm>
            <a:off x="1291771" y="1447800"/>
            <a:ext cx="8324819" cy="49675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solidFill>
                  <a:srgbClr val="FF0000"/>
                </a:solidFill>
              </a:rPr>
              <a:t>Security Question List Form:-</a:t>
            </a:r>
            <a:endParaRPr lang="en-US" dirty="0">
              <a:solidFill>
                <a:srgbClr val="FF0000"/>
              </a:solidFill>
            </a:endParaRPr>
          </a:p>
        </p:txBody>
      </p:sp>
      <p:pic>
        <p:nvPicPr>
          <p:cNvPr id="4" name="Content Placeholder 3" descr="C:\Users\Administrator\Desktop\snapshort\FireShot Screen Capture #066 - 'Issue Tracking System' - localhost_6018_ISSUETRACKINGSYSTEM_SecurityQuestionListServlet.png"/>
          <p:cNvPicPr>
            <a:picLocks noGrp="1"/>
          </p:cNvPicPr>
          <p:nvPr>
            <p:ph sz="quarter" idx="1"/>
          </p:nvPr>
        </p:nvPicPr>
        <p:blipFill>
          <a:blip r:embed="rId2"/>
          <a:srcRect/>
          <a:stretch>
            <a:fillRect/>
          </a:stretch>
        </p:blipFill>
        <p:spPr bwMode="auto">
          <a:xfrm>
            <a:off x="1277257" y="1549399"/>
            <a:ext cx="8599136" cy="48949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solidFill>
                  <a:srgbClr val="FF0000"/>
                </a:solidFill>
              </a:rPr>
              <a:t>Operating System Insert:-</a:t>
            </a:r>
            <a:endParaRPr lang="en-US" dirty="0">
              <a:solidFill>
                <a:srgbClr val="FF0000"/>
              </a:solidFill>
            </a:endParaRPr>
          </a:p>
        </p:txBody>
      </p:sp>
      <p:pic>
        <p:nvPicPr>
          <p:cNvPr id="4" name="Content Placeholder 3" descr="C:\Users\Administrator\Desktop\snapshort\FireShot Screen Capture #020 - 'Issue Tracking System' - localhost_6018_ISSUETRACKINGSYSTEM_OSInsertServlet.png"/>
          <p:cNvPicPr>
            <a:picLocks noGrp="1"/>
          </p:cNvPicPr>
          <p:nvPr>
            <p:ph sz="quarter" idx="1"/>
          </p:nvPr>
        </p:nvPicPr>
        <p:blipFill>
          <a:blip r:embed="rId2"/>
          <a:srcRect/>
          <a:stretch>
            <a:fillRect/>
          </a:stretch>
        </p:blipFill>
        <p:spPr bwMode="auto">
          <a:xfrm>
            <a:off x="1741714" y="1839685"/>
            <a:ext cx="8171543"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39762"/>
          </a:xfrm>
        </p:spPr>
        <p:txBody>
          <a:bodyPr>
            <a:normAutofit fontScale="90000"/>
          </a:bodyPr>
          <a:lstStyle/>
          <a:p>
            <a:pPr lvl="0"/>
            <a:r>
              <a:rPr lang="en-US" b="1" dirty="0" err="1" smtClean="0">
                <a:solidFill>
                  <a:srgbClr val="FF0000"/>
                </a:solidFill>
              </a:rPr>
              <a:t>Project,Module,Task</a:t>
            </a:r>
            <a:r>
              <a:rPr lang="en-US" b="1" dirty="0" smtClean="0">
                <a:solidFill>
                  <a:srgbClr val="FF0000"/>
                </a:solidFill>
              </a:rPr>
              <a:t> Status List:-</a:t>
            </a:r>
            <a:endParaRPr lang="en-US" dirty="0">
              <a:solidFill>
                <a:srgbClr val="FF0000"/>
              </a:solidFill>
            </a:endParaRPr>
          </a:p>
        </p:txBody>
      </p:sp>
      <p:pic>
        <p:nvPicPr>
          <p:cNvPr id="4" name="Content Placeholder 3" descr="C:\Users\Administrator\Desktop\snapshort\FireShot Screen Capture #026 - 'Insert title here' - localhost_6018_ISSUETRACKINGSYSTEM_PMTStatusListServlet.png"/>
          <p:cNvPicPr>
            <a:picLocks noGrp="1"/>
          </p:cNvPicPr>
          <p:nvPr>
            <p:ph sz="quarter" idx="1"/>
          </p:nvPr>
        </p:nvPicPr>
        <p:blipFill>
          <a:blip r:embed="rId2"/>
          <a:srcRect/>
          <a:stretch>
            <a:fillRect/>
          </a:stretch>
        </p:blipFill>
        <p:spPr bwMode="auto">
          <a:xfrm>
            <a:off x="1335314" y="1030513"/>
            <a:ext cx="10116457" cy="56315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581705"/>
          </a:xfrm>
        </p:spPr>
        <p:txBody>
          <a:bodyPr>
            <a:normAutofit fontScale="90000"/>
          </a:bodyPr>
          <a:lstStyle/>
          <a:p>
            <a:pPr lvl="0"/>
            <a:r>
              <a:rPr lang="en-US" b="1" dirty="0" err="1" smtClean="0">
                <a:solidFill>
                  <a:srgbClr val="FF0000"/>
                </a:solidFill>
              </a:rPr>
              <a:t>Project,Module,Task</a:t>
            </a:r>
            <a:r>
              <a:rPr lang="en-US" b="1" dirty="0" smtClean="0">
                <a:solidFill>
                  <a:srgbClr val="FF0000"/>
                </a:solidFill>
              </a:rPr>
              <a:t> Priority List:-</a:t>
            </a:r>
            <a:endParaRPr lang="en-US" dirty="0">
              <a:solidFill>
                <a:srgbClr val="FF0000"/>
              </a:solidFill>
            </a:endParaRPr>
          </a:p>
        </p:txBody>
      </p:sp>
      <p:pic>
        <p:nvPicPr>
          <p:cNvPr id="4" name="Content Placeholder 3" descr="C:\Users\Administrator\Desktop\snapshort\FireShot Screen Capture #067 - 'Issue Tracking System' - localhost_6018_ISSUETRACKINGSYSTEM_PMTPriorityListServlet.png"/>
          <p:cNvPicPr>
            <a:picLocks noGrp="1"/>
          </p:cNvPicPr>
          <p:nvPr>
            <p:ph sz="quarter" idx="1"/>
          </p:nvPr>
        </p:nvPicPr>
        <p:blipFill>
          <a:blip r:embed="rId2"/>
          <a:stretch>
            <a:fillRect/>
          </a:stretch>
        </p:blipFill>
        <p:spPr bwMode="auto">
          <a:xfrm>
            <a:off x="1277257" y="972457"/>
            <a:ext cx="10043886" cy="56025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r>
              <a:rPr lang="en-US" b="1" dirty="0" smtClean="0">
                <a:solidFill>
                  <a:srgbClr val="FF0000"/>
                </a:solidFill>
              </a:rPr>
              <a:t>Hardware-Software Used</a:t>
            </a:r>
          </a:p>
        </p:txBody>
      </p:sp>
      <p:sp>
        <p:nvSpPr>
          <p:cNvPr id="3" name="Content Placeholder 2"/>
          <p:cNvSpPr>
            <a:spLocks noGrp="1"/>
          </p:cNvSpPr>
          <p:nvPr>
            <p:ph sz="quarter" idx="1"/>
          </p:nvPr>
        </p:nvSpPr>
        <p:spPr/>
        <p:txBody>
          <a:bodyPr rtlCol="0">
            <a:normAutofit/>
          </a:bodyPr>
          <a:lstStyle/>
          <a:p>
            <a:pPr lvl="1">
              <a:buClr>
                <a:schemeClr val="bg2">
                  <a:lumMod val="40000"/>
                  <a:lumOff val="60000"/>
                </a:schemeClr>
              </a:buClr>
              <a:defRPr/>
            </a:pPr>
            <a:endParaRPr lang="en-US" sz="3100" dirty="0" smtClean="0"/>
          </a:p>
          <a:p>
            <a:pPr lvl="1">
              <a:buClr>
                <a:schemeClr val="bg2">
                  <a:lumMod val="40000"/>
                  <a:lumOff val="60000"/>
                </a:schemeClr>
              </a:buClr>
              <a:defRPr/>
            </a:pPr>
            <a:r>
              <a:rPr lang="en-US" sz="3100" dirty="0" smtClean="0"/>
              <a:t>Minimum  1 </a:t>
            </a:r>
            <a:r>
              <a:rPr lang="en-US" sz="3100" dirty="0"/>
              <a:t>GB Ram (server)</a:t>
            </a:r>
          </a:p>
          <a:p>
            <a:pPr lvl="1">
              <a:buClr>
                <a:schemeClr val="bg2">
                  <a:lumMod val="40000"/>
                  <a:lumOff val="60000"/>
                </a:schemeClr>
              </a:buClr>
              <a:defRPr/>
            </a:pPr>
            <a:endParaRPr lang="en-US" sz="3100" dirty="0" smtClean="0"/>
          </a:p>
          <a:p>
            <a:pPr lvl="1">
              <a:buClr>
                <a:schemeClr val="bg2">
                  <a:lumMod val="40000"/>
                  <a:lumOff val="60000"/>
                </a:schemeClr>
              </a:buClr>
              <a:defRPr/>
            </a:pPr>
            <a:r>
              <a:rPr lang="en-US" sz="3100" dirty="0" smtClean="0"/>
              <a:t>80 </a:t>
            </a:r>
            <a:r>
              <a:rPr lang="en-US" sz="3100" dirty="0"/>
              <a:t>GB Hard Disk</a:t>
            </a:r>
          </a:p>
          <a:p>
            <a:pPr lvl="1">
              <a:buClr>
                <a:schemeClr val="bg2">
                  <a:lumMod val="40000"/>
                  <a:lumOff val="60000"/>
                </a:schemeClr>
              </a:buClr>
              <a:defRPr/>
            </a:pPr>
            <a:endParaRPr lang="en-US" sz="3100" dirty="0" smtClean="0"/>
          </a:p>
          <a:p>
            <a:pPr lvl="1">
              <a:buClr>
                <a:schemeClr val="bg2">
                  <a:lumMod val="40000"/>
                  <a:lumOff val="60000"/>
                </a:schemeClr>
              </a:buClr>
              <a:defRPr/>
            </a:pPr>
            <a:r>
              <a:rPr lang="en-US" sz="3100" dirty="0" smtClean="0"/>
              <a:t>High </a:t>
            </a:r>
            <a:r>
              <a:rPr lang="en-US" sz="3100" dirty="0"/>
              <a:t>Speed Internet Connection</a:t>
            </a:r>
          </a:p>
          <a:p>
            <a:pPr lvl="1" fontAlgn="auto">
              <a:buClr>
                <a:schemeClr val="bg2">
                  <a:lumMod val="40000"/>
                  <a:lumOff val="60000"/>
                </a:schemeClr>
              </a:buClr>
              <a:buFont typeface="Wingdings 3" charset="2"/>
              <a:buChar char=""/>
              <a:defRPr/>
            </a:pPr>
            <a:endParaRPr lang="en-US" sz="8000" dirty="0"/>
          </a:p>
          <a:p>
            <a:pPr fontAlgn="auto">
              <a:buClr>
                <a:schemeClr val="bg2">
                  <a:lumMod val="40000"/>
                  <a:lumOff val="60000"/>
                </a:schemeClr>
              </a:buClr>
              <a:buFont typeface="Wingdings 3" charset="2"/>
              <a:buChar char=""/>
              <a:defRPr/>
            </a:pPr>
            <a:endParaRPr lang="en-US" sz="8000" dirty="0"/>
          </a:p>
          <a:p>
            <a:pPr fontAlgn="auto">
              <a:buClr>
                <a:schemeClr val="bg2">
                  <a:lumMod val="40000"/>
                  <a:lumOff val="60000"/>
                </a:schemeClr>
              </a:buClr>
              <a:buFont typeface="Wingdings 3" charset="2"/>
              <a:buChar char=""/>
              <a:defRPr/>
            </a:pP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39762"/>
          </a:xfrm>
        </p:spPr>
        <p:txBody>
          <a:bodyPr>
            <a:normAutofit fontScale="90000"/>
          </a:bodyPr>
          <a:lstStyle/>
          <a:p>
            <a:pPr lvl="0"/>
            <a:r>
              <a:rPr lang="en-US" b="1" dirty="0" smtClean="0">
                <a:solidFill>
                  <a:srgbClr val="FF0000"/>
                </a:solidFill>
              </a:rPr>
              <a:t>User Role:-</a:t>
            </a:r>
            <a:endParaRPr lang="en-US" dirty="0">
              <a:solidFill>
                <a:srgbClr val="FF0000"/>
              </a:solidFill>
            </a:endParaRPr>
          </a:p>
        </p:txBody>
      </p:sp>
      <p:pic>
        <p:nvPicPr>
          <p:cNvPr id="4" name="Content Placeholder 3" descr="C:\Users\Administrator\Desktop\snapshort\FireShot Screen Capture #039 - 'Issue Tracking System' - localhost_6018_ISSUETRACKINGSYSTEM_UserRoleListServlet.png"/>
          <p:cNvPicPr>
            <a:picLocks noGrp="1"/>
          </p:cNvPicPr>
          <p:nvPr>
            <p:ph sz="quarter" idx="1"/>
          </p:nvPr>
        </p:nvPicPr>
        <p:blipFill>
          <a:blip r:embed="rId2"/>
          <a:stretch>
            <a:fillRect/>
          </a:stretch>
        </p:blipFill>
        <p:spPr bwMode="auto">
          <a:xfrm>
            <a:off x="1291772" y="986971"/>
            <a:ext cx="10203542" cy="57041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596219"/>
          </a:xfrm>
        </p:spPr>
        <p:txBody>
          <a:bodyPr>
            <a:normAutofit fontScale="90000"/>
          </a:bodyPr>
          <a:lstStyle/>
          <a:p>
            <a:pPr lvl="0"/>
            <a:r>
              <a:rPr lang="en-US" b="1" dirty="0" smtClean="0">
                <a:solidFill>
                  <a:srgbClr val="FF0000"/>
                </a:solidFill>
              </a:rPr>
              <a:t>User Type Insert:-</a:t>
            </a:r>
            <a:endParaRPr lang="en-US" dirty="0">
              <a:solidFill>
                <a:srgbClr val="FF0000"/>
              </a:solidFill>
            </a:endParaRPr>
          </a:p>
        </p:txBody>
      </p:sp>
      <p:pic>
        <p:nvPicPr>
          <p:cNvPr id="4" name="Content Placeholder 3" descr="C:\Users\Administrator\Desktop\snapshort\FireShot Screen Capture #041 - 'Issue Tracking System' - localhost_6018_ISSUETRACKINGSYSTEM_UserTypeInsert_jsp.png"/>
          <p:cNvPicPr>
            <a:picLocks noGrp="1"/>
          </p:cNvPicPr>
          <p:nvPr>
            <p:ph sz="quarter" idx="1"/>
          </p:nvPr>
        </p:nvPicPr>
        <p:blipFill>
          <a:blip r:embed="rId2"/>
          <a:stretch>
            <a:fillRect/>
          </a:stretch>
        </p:blipFill>
        <p:spPr bwMode="auto">
          <a:xfrm>
            <a:off x="1219200" y="870857"/>
            <a:ext cx="9927771" cy="55589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581705"/>
          </a:xfrm>
        </p:spPr>
        <p:txBody>
          <a:bodyPr>
            <a:normAutofit fontScale="90000"/>
          </a:bodyPr>
          <a:lstStyle/>
          <a:p>
            <a:pPr lvl="0"/>
            <a:r>
              <a:rPr lang="en-US" b="1" dirty="0" smtClean="0">
                <a:solidFill>
                  <a:srgbClr val="FF0000"/>
                </a:solidFill>
              </a:rPr>
              <a:t>Issue Priority List:-</a:t>
            </a:r>
            <a:endParaRPr lang="en-US" dirty="0">
              <a:solidFill>
                <a:srgbClr val="FF0000"/>
              </a:solidFill>
            </a:endParaRPr>
          </a:p>
        </p:txBody>
      </p:sp>
      <p:pic>
        <p:nvPicPr>
          <p:cNvPr id="4" name="Content Placeholder 3" descr="C:\Users\Administrator\Desktop\snapshort\FireShot Screen Capture #068 - 'Issue Tracking System' - localhost_6018_ISSUETRACKINGSYSTEM_IssuePriorityListServlet.png"/>
          <p:cNvPicPr>
            <a:picLocks noGrp="1"/>
          </p:cNvPicPr>
          <p:nvPr>
            <p:ph sz="quarter" idx="1"/>
          </p:nvPr>
        </p:nvPicPr>
        <p:blipFill>
          <a:blip r:embed="rId2"/>
          <a:stretch>
            <a:fillRect/>
          </a:stretch>
        </p:blipFill>
        <p:spPr bwMode="auto">
          <a:xfrm>
            <a:off x="1175657" y="925286"/>
            <a:ext cx="10232572" cy="56787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10733"/>
          </a:xfrm>
        </p:spPr>
        <p:txBody>
          <a:bodyPr>
            <a:normAutofit fontScale="90000"/>
          </a:bodyPr>
          <a:lstStyle/>
          <a:p>
            <a:pPr lvl="0"/>
            <a:r>
              <a:rPr lang="en-US" b="1" dirty="0" smtClean="0">
                <a:solidFill>
                  <a:srgbClr val="FF0000"/>
                </a:solidFill>
              </a:rPr>
              <a:t>Project Master Insert:-</a:t>
            </a:r>
            <a:endParaRPr lang="en-US" dirty="0">
              <a:solidFill>
                <a:srgbClr val="FF0000"/>
              </a:solidFill>
            </a:endParaRPr>
          </a:p>
        </p:txBody>
      </p:sp>
      <p:pic>
        <p:nvPicPr>
          <p:cNvPr id="4" name="Content Placeholder 3" descr="C:\Users\Administrator\Desktop\snapshort\FireShot Screen Capture #031 - 'Issue Tracking System' - localhost_6018_ISSUETRACKINGSYSTEM_ProjectMasterInsert_jsp_did=.png"/>
          <p:cNvPicPr>
            <a:picLocks noGrp="1"/>
          </p:cNvPicPr>
          <p:nvPr>
            <p:ph sz="quarter" idx="1"/>
          </p:nvPr>
        </p:nvPicPr>
        <p:blipFill>
          <a:blip r:embed="rId2"/>
          <a:srcRect/>
          <a:stretch>
            <a:fillRect/>
          </a:stretch>
        </p:blipFill>
        <p:spPr bwMode="auto">
          <a:xfrm>
            <a:off x="1146629" y="914401"/>
            <a:ext cx="9579428" cy="54573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97819"/>
          </a:xfrm>
        </p:spPr>
        <p:txBody>
          <a:bodyPr>
            <a:normAutofit fontScale="90000"/>
          </a:bodyPr>
          <a:lstStyle/>
          <a:p>
            <a:pPr lvl="0"/>
            <a:r>
              <a:rPr lang="en-US" b="1" dirty="0" smtClean="0">
                <a:solidFill>
                  <a:srgbClr val="FF0000"/>
                </a:solidFill>
              </a:rPr>
              <a:t>Module Detail Update</a:t>
            </a:r>
            <a:endParaRPr lang="en-US" dirty="0">
              <a:solidFill>
                <a:srgbClr val="FF0000"/>
              </a:solidFill>
            </a:endParaRPr>
          </a:p>
        </p:txBody>
      </p:sp>
      <p:pic>
        <p:nvPicPr>
          <p:cNvPr id="4" name="Content Placeholder 3" descr="C:\Users\Administrator\Desktop\snapshort\FireShot Screen Capture #070 - 'Issue Tracking System' - localhost_6018_ISSUETRACKINGSYSTEM_ModuleEditServlet_Search=&amp;did=2#.png"/>
          <p:cNvPicPr>
            <a:picLocks noGrp="1"/>
          </p:cNvPicPr>
          <p:nvPr>
            <p:ph sz="quarter" idx="1"/>
          </p:nvPr>
        </p:nvPicPr>
        <p:blipFill>
          <a:blip r:embed="rId2"/>
          <a:srcRect/>
          <a:stretch>
            <a:fillRect/>
          </a:stretch>
        </p:blipFill>
        <p:spPr bwMode="auto">
          <a:xfrm>
            <a:off x="1364343" y="885371"/>
            <a:ext cx="9724571" cy="56460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54276"/>
          </a:xfrm>
        </p:spPr>
        <p:txBody>
          <a:bodyPr>
            <a:normAutofit fontScale="90000"/>
          </a:bodyPr>
          <a:lstStyle/>
          <a:p>
            <a:pPr lvl="0"/>
            <a:r>
              <a:rPr lang="en-US" b="1" dirty="0" smtClean="0">
                <a:solidFill>
                  <a:srgbClr val="FF0000"/>
                </a:solidFill>
              </a:rPr>
              <a:t>Task List</a:t>
            </a:r>
            <a:endParaRPr lang="en-US" dirty="0">
              <a:solidFill>
                <a:srgbClr val="FF0000"/>
              </a:solidFill>
            </a:endParaRPr>
          </a:p>
        </p:txBody>
      </p:sp>
      <p:pic>
        <p:nvPicPr>
          <p:cNvPr id="4" name="Content Placeholder 3" descr="C:\Users\Administrator\Desktop\snapshort\FireShot Screen Capture #032 - 'Issue Tracking System' - localhost_6018_ISSUETRACKINGSYSTEM_TaskViewServlet.png"/>
          <p:cNvPicPr>
            <a:picLocks noGrp="1"/>
          </p:cNvPicPr>
          <p:nvPr>
            <p:ph sz="quarter" idx="1"/>
          </p:nvPr>
        </p:nvPicPr>
        <p:blipFill>
          <a:blip r:embed="rId2"/>
          <a:stretch>
            <a:fillRect/>
          </a:stretch>
        </p:blipFill>
        <p:spPr bwMode="auto">
          <a:xfrm>
            <a:off x="1335315" y="972457"/>
            <a:ext cx="9056914" cy="56170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25248"/>
          </a:xfrm>
        </p:spPr>
        <p:txBody>
          <a:bodyPr>
            <a:normAutofit fontScale="90000"/>
          </a:bodyPr>
          <a:lstStyle/>
          <a:p>
            <a:pPr lvl="0"/>
            <a:r>
              <a:rPr lang="en-US" b="1" dirty="0" smtClean="0">
                <a:solidFill>
                  <a:srgbClr val="FF0000"/>
                </a:solidFill>
              </a:rPr>
              <a:t>View User Profile </a:t>
            </a:r>
            <a:endParaRPr lang="en-US" dirty="0">
              <a:solidFill>
                <a:srgbClr val="FF0000"/>
              </a:solidFill>
            </a:endParaRPr>
          </a:p>
        </p:txBody>
      </p:sp>
      <p:pic>
        <p:nvPicPr>
          <p:cNvPr id="4" name="Content Placeholder 3" descr="C:\Users\Administrator\Desktop\snapshort\FireShot Screen Capture #071 - 'Issue Tracking System' - localhost_6018_ISSUETRACKINGSYSTEM_ViewProfileServlet.png"/>
          <p:cNvPicPr>
            <a:picLocks noGrp="1"/>
          </p:cNvPicPr>
          <p:nvPr>
            <p:ph sz="quarter" idx="1"/>
          </p:nvPr>
        </p:nvPicPr>
        <p:blipFill>
          <a:blip r:embed="rId2"/>
          <a:srcRect/>
          <a:stretch>
            <a:fillRect/>
          </a:stretch>
        </p:blipFill>
        <p:spPr bwMode="auto">
          <a:xfrm>
            <a:off x="1364343" y="986971"/>
            <a:ext cx="9376228" cy="53122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596219"/>
          </a:xfrm>
        </p:spPr>
        <p:txBody>
          <a:bodyPr>
            <a:normAutofit fontScale="90000"/>
          </a:bodyPr>
          <a:lstStyle/>
          <a:p>
            <a:r>
              <a:rPr lang="en-US" b="1" dirty="0" smtClean="0">
                <a:solidFill>
                  <a:srgbClr val="FF0000"/>
                </a:solidFill>
              </a:rPr>
              <a:t>User Edit Profile</a:t>
            </a:r>
            <a:endParaRPr lang="en-US" dirty="0">
              <a:solidFill>
                <a:srgbClr val="FF0000"/>
              </a:solidFill>
            </a:endParaRPr>
          </a:p>
        </p:txBody>
      </p:sp>
      <p:pic>
        <p:nvPicPr>
          <p:cNvPr id="4" name="Content Placeholder 3" descr="C:\Users\Administrator\Desktop\snapshort\FireShot Screen Capture #075 - 'Issue Tracking System' - localhost_6018_ISSUETRACKINGSYSTEM_EditProfileServlet.png"/>
          <p:cNvPicPr>
            <a:picLocks noGrp="1"/>
          </p:cNvPicPr>
          <p:nvPr>
            <p:ph sz="quarter" idx="1"/>
          </p:nvPr>
        </p:nvPicPr>
        <p:blipFill>
          <a:blip r:embed="rId2"/>
          <a:srcRect/>
          <a:stretch>
            <a:fillRect/>
          </a:stretch>
        </p:blipFill>
        <p:spPr bwMode="auto">
          <a:xfrm>
            <a:off x="1393371" y="870858"/>
            <a:ext cx="8810172" cy="56750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567191"/>
          </a:xfrm>
        </p:spPr>
        <p:txBody>
          <a:bodyPr>
            <a:normAutofit fontScale="90000"/>
          </a:bodyPr>
          <a:lstStyle/>
          <a:p>
            <a:r>
              <a:rPr lang="en-US" b="1" dirty="0" smtClean="0">
                <a:solidFill>
                  <a:srgbClr val="FF0000"/>
                </a:solidFill>
              </a:rPr>
              <a:t>Project User List</a:t>
            </a:r>
            <a:endParaRPr lang="en-US" dirty="0">
              <a:solidFill>
                <a:srgbClr val="FF0000"/>
              </a:solidFill>
            </a:endParaRPr>
          </a:p>
        </p:txBody>
      </p:sp>
      <p:pic>
        <p:nvPicPr>
          <p:cNvPr id="4" name="Content Placeholder 3" descr="C:\Users\Administrator\Desktop\snapshort\FireShot Screen Capture #076 - 'Issue Tracking System' - localhost_6018_ISSUETRACKINGSYSTEM_ProjectUserListServlet.png"/>
          <p:cNvPicPr>
            <a:picLocks noGrp="1"/>
          </p:cNvPicPr>
          <p:nvPr>
            <p:ph sz="quarter" idx="1"/>
          </p:nvPr>
        </p:nvPicPr>
        <p:blipFill>
          <a:blip r:embed="rId2"/>
          <a:stretch>
            <a:fillRect/>
          </a:stretch>
        </p:blipFill>
        <p:spPr bwMode="auto">
          <a:xfrm>
            <a:off x="1436913" y="1059543"/>
            <a:ext cx="9463315"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68791"/>
          </a:xfrm>
        </p:spPr>
        <p:txBody>
          <a:bodyPr>
            <a:normAutofit fontScale="90000"/>
          </a:bodyPr>
          <a:lstStyle/>
          <a:p>
            <a:r>
              <a:rPr lang="en-US" b="1" dirty="0" smtClean="0">
                <a:solidFill>
                  <a:srgbClr val="FF0000"/>
                </a:solidFill>
              </a:rPr>
              <a:t>Issue Detail list</a:t>
            </a:r>
            <a:endParaRPr lang="en-US" b="1" dirty="0">
              <a:solidFill>
                <a:srgbClr val="FF0000"/>
              </a:solidFill>
            </a:endParaRPr>
          </a:p>
        </p:txBody>
      </p:sp>
      <p:pic>
        <p:nvPicPr>
          <p:cNvPr id="4" name="Content Placeholder 3" descr="C:\Users\Administrator\Desktop\snapshort\FireShot Screen Capture #077 - 'Issue Tracking System' - localhost_6018_ISSUETRACKINGSYSTEM_IssueDetailViewServlet.png"/>
          <p:cNvPicPr>
            <a:picLocks noGrp="1"/>
          </p:cNvPicPr>
          <p:nvPr>
            <p:ph sz="quarter" idx="1"/>
          </p:nvPr>
        </p:nvPicPr>
        <p:blipFill>
          <a:blip r:embed="rId2"/>
          <a:srcRect/>
          <a:stretch>
            <a:fillRect/>
          </a:stretch>
        </p:blipFill>
        <p:spPr bwMode="auto">
          <a:xfrm>
            <a:off x="1320801" y="943429"/>
            <a:ext cx="9913256" cy="5671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726848"/>
          </a:xfrm>
        </p:spPr>
        <p:txBody>
          <a:bodyPr>
            <a:normAutofit fontScale="90000"/>
          </a:bodyPr>
          <a:lstStyle/>
          <a:p>
            <a:r>
              <a:rPr lang="en-US" b="1" u="sng" dirty="0" smtClean="0">
                <a:solidFill>
                  <a:srgbClr val="FF0000"/>
                </a:solidFill>
              </a:rPr>
              <a:t>Existing System</a:t>
            </a:r>
            <a:endParaRPr lang="en-US" dirty="0">
              <a:solidFill>
                <a:srgbClr val="FF0000"/>
              </a:solidFill>
            </a:endParaRPr>
          </a:p>
        </p:txBody>
      </p:sp>
      <p:sp>
        <p:nvSpPr>
          <p:cNvPr id="3" name="Content Placeholder 2"/>
          <p:cNvSpPr>
            <a:spLocks noGrp="1"/>
          </p:cNvSpPr>
          <p:nvPr>
            <p:ph sz="quarter" idx="1"/>
          </p:nvPr>
        </p:nvSpPr>
        <p:spPr>
          <a:xfrm>
            <a:off x="1219200" y="1088571"/>
            <a:ext cx="10363200" cy="5399315"/>
          </a:xfrm>
        </p:spPr>
        <p:txBody>
          <a:bodyPr>
            <a:normAutofit fontScale="25000" lnSpcReduction="20000"/>
          </a:bodyPr>
          <a:lstStyle/>
          <a:p>
            <a:r>
              <a:rPr lang="en-US" sz="8000" dirty="0" smtClean="0"/>
              <a:t>The </a:t>
            </a:r>
            <a:r>
              <a:rPr lang="en-US" sz="8000" dirty="0"/>
              <a:t>organization in which all the works are done manually the management approved the need of computerization of </a:t>
            </a:r>
            <a:r>
              <a:rPr lang="en-US" sz="8000" dirty="0" smtClean="0"/>
              <a:t>system.</a:t>
            </a:r>
          </a:p>
          <a:p>
            <a:pPr>
              <a:buNone/>
            </a:pPr>
            <a:r>
              <a:rPr lang="en-US" sz="8000" b="1" dirty="0" smtClean="0">
                <a:solidFill>
                  <a:srgbClr val="FF0000"/>
                </a:solidFill>
              </a:rPr>
              <a:t>STUDY </a:t>
            </a:r>
            <a:r>
              <a:rPr lang="en-US" sz="8000" b="1" dirty="0">
                <a:solidFill>
                  <a:srgbClr val="FF0000"/>
                </a:solidFill>
              </a:rPr>
              <a:t>OF CURRENT SYSTEM</a:t>
            </a:r>
            <a:endParaRPr lang="en-US" sz="8000" dirty="0">
              <a:solidFill>
                <a:srgbClr val="FF0000"/>
              </a:solidFill>
            </a:endParaRPr>
          </a:p>
          <a:p>
            <a:pPr lvl="0"/>
            <a:r>
              <a:rPr lang="en-US" sz="8000" dirty="0"/>
              <a:t>Existing system is based on manual work and all the process are done manually, so they maintain registers and files for recording all the details of the Issue.</a:t>
            </a:r>
          </a:p>
          <a:p>
            <a:pPr lvl="0"/>
            <a:r>
              <a:rPr lang="en-US" sz="8000" dirty="0"/>
              <a:t>Every User’s information was stored in Excel sheet.</a:t>
            </a:r>
          </a:p>
          <a:p>
            <a:pPr lvl="0"/>
            <a:r>
              <a:rPr lang="en-US" sz="8000" dirty="0"/>
              <a:t>No source for viewing project progress for client.</a:t>
            </a:r>
          </a:p>
          <a:p>
            <a:pPr lvl="0"/>
            <a:r>
              <a:rPr lang="en-US" sz="8000" dirty="0"/>
              <a:t>Submitting day to day report to seniors by mailing manually.</a:t>
            </a:r>
          </a:p>
          <a:p>
            <a:pPr lvl="0"/>
            <a:r>
              <a:rPr lang="en-US" sz="8000" dirty="0"/>
              <a:t>There is no security.</a:t>
            </a:r>
          </a:p>
          <a:p>
            <a:pPr lvl="0"/>
            <a:r>
              <a:rPr lang="en-US" sz="8000" dirty="0"/>
              <a:t>We can’t know how many Employee work on issue as well as Total client. </a:t>
            </a:r>
          </a:p>
          <a:p>
            <a:pPr lvl="0"/>
            <a:r>
              <a:rPr lang="en-US" sz="8000" dirty="0"/>
              <a:t>We can’t assign Employee Role Properly.</a:t>
            </a:r>
          </a:p>
          <a:p>
            <a:pPr lvl="0"/>
            <a:r>
              <a:rPr lang="en-US" sz="8000" dirty="0"/>
              <a:t>We can’t categories project such as which issue belong to which Module or Project.</a:t>
            </a:r>
          </a:p>
          <a:p>
            <a:pPr lvl="0"/>
            <a:r>
              <a:rPr lang="en-US" sz="8000" dirty="0"/>
              <a:t>Documents were submitted using mails.</a:t>
            </a:r>
          </a:p>
          <a:p>
            <a:pPr lvl="0"/>
            <a:r>
              <a:rPr lang="en-US" sz="8000" dirty="0"/>
              <a:t>Existing system is manual. So it increases the chances of errors.</a:t>
            </a:r>
          </a:p>
          <a:p>
            <a:pPr lvl="0"/>
            <a:r>
              <a:rPr lang="en-US" sz="8000" dirty="0"/>
              <a:t>Search for any information is done manually, so it is time consuming and tedious.</a:t>
            </a:r>
          </a:p>
          <a:p>
            <a:pPr lvl="0"/>
            <a:r>
              <a:rPr lang="en-US" sz="8000" dirty="0"/>
              <a:t>It is Manual so we can’t know Project’s or issue’s Status.</a:t>
            </a:r>
            <a:r>
              <a:rPr lang="en-US" sz="7200" dirty="0"/>
              <a:t>		</a:t>
            </a:r>
            <a:r>
              <a:rPr lang="en-US" dirty="0"/>
              <a:t>	</a:t>
            </a:r>
          </a:p>
          <a:p>
            <a:endParaRPr lang="en-US" dirty="0"/>
          </a:p>
        </p:txBody>
      </p:sp>
    </p:spTree>
    <p:extLst>
      <p:ext uri="{BB962C8B-B14F-4D97-AF65-F5344CB8AC3E}">
        <p14:creationId xmlns:p14="http://schemas.microsoft.com/office/powerpoint/2010/main" val="31424292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57" y="260123"/>
            <a:ext cx="10363200" cy="509134"/>
          </a:xfrm>
        </p:spPr>
        <p:txBody>
          <a:bodyPr>
            <a:normAutofit fontScale="90000"/>
          </a:bodyPr>
          <a:lstStyle/>
          <a:p>
            <a:r>
              <a:rPr lang="en-US" b="1" dirty="0" smtClean="0">
                <a:solidFill>
                  <a:srgbClr val="FF0000"/>
                </a:solidFill>
              </a:rPr>
              <a:t>Issue Insert Form</a:t>
            </a:r>
            <a:endParaRPr lang="en-US" b="1" dirty="0">
              <a:solidFill>
                <a:srgbClr val="FF0000"/>
              </a:solidFill>
            </a:endParaRPr>
          </a:p>
        </p:txBody>
      </p:sp>
      <p:pic>
        <p:nvPicPr>
          <p:cNvPr id="4" name="Content Placeholder 3" descr="C:\Users\Administrator\Desktop\snapshort\FireShot Screen Capture #082 - 'Issue Tracking System' - localhost_6018_ISSUETRACKINGSYSTEM_IssueDetailInsert_jsp.png"/>
          <p:cNvPicPr>
            <a:picLocks noGrp="1"/>
          </p:cNvPicPr>
          <p:nvPr>
            <p:ph sz="quarter" idx="1"/>
          </p:nvPr>
        </p:nvPicPr>
        <p:blipFill>
          <a:blip r:embed="rId2"/>
          <a:srcRect/>
          <a:stretch>
            <a:fillRect/>
          </a:stretch>
        </p:blipFill>
        <p:spPr bwMode="auto">
          <a:xfrm>
            <a:off x="1320800" y="682171"/>
            <a:ext cx="9056914" cy="59653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39762"/>
          </a:xfrm>
        </p:spPr>
        <p:txBody>
          <a:bodyPr>
            <a:normAutofit fontScale="90000"/>
          </a:bodyPr>
          <a:lstStyle/>
          <a:p>
            <a:r>
              <a:rPr lang="en-US" b="1" dirty="0" smtClean="0">
                <a:solidFill>
                  <a:srgbClr val="FF0000"/>
                </a:solidFill>
              </a:rPr>
              <a:t>Issue Assign Insert:</a:t>
            </a:r>
            <a:endParaRPr lang="en-US" dirty="0">
              <a:solidFill>
                <a:srgbClr val="FF0000"/>
              </a:solidFill>
            </a:endParaRPr>
          </a:p>
        </p:txBody>
      </p:sp>
      <p:pic>
        <p:nvPicPr>
          <p:cNvPr id="4" name="Content Placeholder 3" descr="C:\Users\Administrator\Desktop\snapshort\FireShot Screen Capture #079 - 'Issue Tracking System' - localhost_6018_ISSUETRACKINGSYSTEM_IssueAssignInsert_jsp.png"/>
          <p:cNvPicPr>
            <a:picLocks noGrp="1"/>
          </p:cNvPicPr>
          <p:nvPr>
            <p:ph sz="quarter" idx="1"/>
          </p:nvPr>
        </p:nvPicPr>
        <p:blipFill>
          <a:blip r:embed="rId2"/>
          <a:stretch>
            <a:fillRect/>
          </a:stretch>
        </p:blipFill>
        <p:spPr bwMode="auto">
          <a:xfrm>
            <a:off x="1248229" y="957943"/>
            <a:ext cx="9768114" cy="56170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25248"/>
          </a:xfrm>
        </p:spPr>
        <p:txBody>
          <a:bodyPr>
            <a:normAutofit fontScale="90000"/>
          </a:bodyPr>
          <a:lstStyle/>
          <a:p>
            <a:r>
              <a:rPr lang="en-US" b="1" dirty="0" smtClean="0">
                <a:solidFill>
                  <a:srgbClr val="FF0000"/>
                </a:solidFill>
              </a:rPr>
              <a:t>Issue Assign List</a:t>
            </a:r>
            <a:endParaRPr lang="en-US" b="1" dirty="0">
              <a:solidFill>
                <a:srgbClr val="FF0000"/>
              </a:solidFill>
            </a:endParaRPr>
          </a:p>
        </p:txBody>
      </p:sp>
      <p:pic>
        <p:nvPicPr>
          <p:cNvPr id="4" name="Content Placeholder 3" descr="C:\Users\Administrator\Desktop\snapshort\FireShot Screen Capture #080 - 'Issue Tracking System' - localhost_6018_ISSUETRACKINGSYSTEM_IssueAssignInsertServlet.png"/>
          <p:cNvPicPr>
            <a:picLocks noGrp="1"/>
          </p:cNvPicPr>
          <p:nvPr>
            <p:ph sz="quarter" idx="1"/>
          </p:nvPr>
        </p:nvPicPr>
        <p:blipFill>
          <a:blip r:embed="rId2"/>
          <a:stretch>
            <a:fillRect/>
          </a:stretch>
        </p:blipFill>
        <p:spPr bwMode="auto">
          <a:xfrm>
            <a:off x="1378857" y="885371"/>
            <a:ext cx="9666514" cy="56605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68791"/>
          </a:xfrm>
        </p:spPr>
        <p:txBody>
          <a:bodyPr>
            <a:normAutofit fontScale="90000"/>
          </a:bodyPr>
          <a:lstStyle/>
          <a:p>
            <a:pPr lvl="0"/>
            <a:r>
              <a:rPr lang="en-US" b="1" dirty="0" smtClean="0">
                <a:solidFill>
                  <a:srgbClr val="FF0000"/>
                </a:solidFill>
              </a:rPr>
              <a:t>Issue Resolved Update</a:t>
            </a:r>
            <a:r>
              <a:rPr lang="en-US" dirty="0" smtClean="0">
                <a:solidFill>
                  <a:srgbClr val="FF0000"/>
                </a:solidFill>
              </a:rPr>
              <a:t>:-</a:t>
            </a:r>
            <a:endParaRPr lang="en-US" dirty="0">
              <a:solidFill>
                <a:srgbClr val="FF0000"/>
              </a:solidFill>
            </a:endParaRPr>
          </a:p>
        </p:txBody>
      </p:sp>
      <p:pic>
        <p:nvPicPr>
          <p:cNvPr id="4" name="Content Placeholder 3" descr="C:\Users\Administrator\Desktop\snapshort\FireShot Screen Capture #081 - 'Issue Tracking System' - localhost_6018_ISSUETRACKINGSYSTEM_IssueResolutionEditServlet_did=2.png"/>
          <p:cNvPicPr>
            <a:picLocks noGrp="1"/>
          </p:cNvPicPr>
          <p:nvPr>
            <p:ph sz="quarter" idx="1"/>
          </p:nvPr>
        </p:nvPicPr>
        <p:blipFill>
          <a:blip r:embed="rId2"/>
          <a:srcRect/>
          <a:stretch>
            <a:fillRect/>
          </a:stretch>
        </p:blipFill>
        <p:spPr bwMode="auto">
          <a:xfrm>
            <a:off x="1204686" y="986971"/>
            <a:ext cx="10160000" cy="56315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p:txBody>
          <a:bodyPr>
            <a:normAutofit/>
          </a:bodyPr>
          <a:lstStyle/>
          <a:p>
            <a:endParaRPr lang="en-US" sz="1600" dirty="0">
              <a:solidFill>
                <a:schemeClr val="tx1"/>
              </a:solidFill>
            </a:endParaRPr>
          </a:p>
        </p:txBody>
      </p:sp>
      <p:sp>
        <p:nvSpPr>
          <p:cNvPr id="9" name="Title 8"/>
          <p:cNvSpPr>
            <a:spLocks noGrp="1"/>
          </p:cNvSpPr>
          <p:nvPr>
            <p:ph type="ctrTitle"/>
          </p:nvPr>
        </p:nvSpPr>
        <p:spPr/>
        <p:txBody>
          <a:bodyPr>
            <a:normAutofit fontScale="90000"/>
          </a:bodyPr>
          <a:lstStyle/>
          <a:p>
            <a:r>
              <a:rPr i="1" dirty="0" smtClean="0">
                <a:solidFill>
                  <a:schemeClr val="accent1"/>
                </a:solidFill>
              </a:rPr>
              <a:t/>
            </a:r>
            <a:br>
              <a:rPr i="1" dirty="0" smtClean="0">
                <a:solidFill>
                  <a:schemeClr val="accent1"/>
                </a:solidFill>
              </a:rPr>
            </a:br>
            <a:r>
              <a:rPr i="1" dirty="0" smtClean="0">
                <a:solidFill>
                  <a:schemeClr val="accent1"/>
                </a:solidFill>
              </a:rPr>
              <a:t/>
            </a:r>
            <a:br>
              <a:rPr i="1" dirty="0" smtClean="0">
                <a:solidFill>
                  <a:schemeClr val="accent1"/>
                </a:solidFill>
              </a:rPr>
            </a:br>
            <a:r>
              <a:rPr i="1" dirty="0" smtClean="0">
                <a:solidFill>
                  <a:schemeClr val="accent1"/>
                </a:solidFill>
              </a:rPr>
              <a:t/>
            </a:r>
            <a:br>
              <a:rPr i="1" dirty="0" smtClean="0">
                <a:solidFill>
                  <a:schemeClr val="accent1"/>
                </a:solidFill>
              </a:rPr>
            </a:br>
            <a:r>
              <a:rPr sz="6700" b="1" u="sng" dirty="0" err="1" smtClean="0">
                <a:solidFill>
                  <a:schemeClr val="tx1"/>
                </a:solidFill>
                <a:effectLst>
                  <a:outerShdw blurRad="38100" dist="38100" dir="2700000" algn="tl">
                    <a:srgbClr val="000000">
                      <a:alpha val="43137"/>
                    </a:srgbClr>
                  </a:outerShdw>
                </a:effectLst>
                <a:latin typeface="Script MT Bold" pitchFamily="66" charset="0"/>
              </a:rPr>
              <a:t>Functinality</a:t>
            </a:r>
            <a:r>
              <a:rPr sz="8900" i="1" dirty="0" smtClean="0">
                <a:solidFill>
                  <a:schemeClr val="tx1"/>
                </a:solidFill>
              </a:rPr>
              <a:t/>
            </a:r>
            <a:br>
              <a:rPr sz="8900" i="1" dirty="0" smtClean="0">
                <a:solidFill>
                  <a:schemeClr val="tx1"/>
                </a:solidFill>
              </a:rPr>
            </a:br>
            <a:r>
              <a:rPr dirty="0" smtClean="0">
                <a:solidFill>
                  <a:schemeClr val="tx1"/>
                </a:solidFill>
              </a:rPr>
              <a:t/>
            </a:r>
            <a:br>
              <a:rPr dirty="0" smtClean="0">
                <a:solidFill>
                  <a:schemeClr val="tx1"/>
                </a:solidFill>
              </a:rPr>
            </a:br>
            <a:r>
              <a:rPr i="1" dirty="0" smtClean="0">
                <a:solidFill>
                  <a:schemeClr val="accent1"/>
                </a:solidFill>
              </a:rPr>
              <a:t/>
            </a:r>
            <a:br>
              <a:rPr i="1" dirty="0" smtClean="0">
                <a:solidFill>
                  <a:schemeClr val="accent1"/>
                </a:solidFill>
              </a:rPr>
            </a:br>
            <a:endParaRPr lang="en-US" dirty="0">
              <a:solidFill>
                <a:schemeClr val="tx1"/>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10733"/>
          </a:xfrm>
        </p:spPr>
        <p:txBody>
          <a:bodyPr>
            <a:normAutofit fontScale="90000"/>
          </a:bodyPr>
          <a:lstStyle/>
          <a:p>
            <a:r>
              <a:rPr lang="en-US" b="1" dirty="0" smtClean="0">
                <a:solidFill>
                  <a:srgbClr val="FF0000"/>
                </a:solidFill>
              </a:rPr>
              <a:t>Directing Web </a:t>
            </a:r>
            <a:r>
              <a:rPr lang="en-US" b="1" dirty="0" err="1" smtClean="0">
                <a:solidFill>
                  <a:srgbClr val="FF0000"/>
                </a:solidFill>
              </a:rPr>
              <a:t>Remoting</a:t>
            </a:r>
            <a:r>
              <a:rPr lang="en-US" b="1" dirty="0" smtClean="0">
                <a:solidFill>
                  <a:srgbClr val="FF0000"/>
                </a:solidFill>
              </a:rPr>
              <a:t>(DWR)</a:t>
            </a:r>
            <a:endParaRPr lang="en-US" dirty="0">
              <a:solidFill>
                <a:srgbClr val="FF0000"/>
              </a:solidFill>
            </a:endParaRPr>
          </a:p>
        </p:txBody>
      </p:sp>
      <p:pic>
        <p:nvPicPr>
          <p:cNvPr id="4" name="Content Placeholder 3" descr="H:\ima\FireShot Screen Capture #010 - 'Issue Tracking System' - localhost_6018_ISSUETRACKINGSYSTEM_UserRegistrationInsert_jsp_hid=.png"/>
          <p:cNvPicPr>
            <a:picLocks noGrp="1"/>
          </p:cNvPicPr>
          <p:nvPr>
            <p:ph sz="quarter" idx="1"/>
          </p:nvPr>
        </p:nvPicPr>
        <p:blipFill>
          <a:blip r:embed="rId2"/>
          <a:srcRect/>
          <a:stretch>
            <a:fillRect/>
          </a:stretch>
        </p:blipFill>
        <p:spPr bwMode="auto">
          <a:xfrm>
            <a:off x="1364344" y="925286"/>
            <a:ext cx="9303656" cy="576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567191"/>
          </a:xfrm>
        </p:spPr>
        <p:txBody>
          <a:bodyPr>
            <a:normAutofit fontScale="90000"/>
          </a:bodyPr>
          <a:lstStyle/>
          <a:p>
            <a:r>
              <a:rPr lang="en-US" b="1" dirty="0" smtClean="0">
                <a:solidFill>
                  <a:srgbClr val="FF0000"/>
                </a:solidFill>
              </a:rPr>
              <a:t>Search Form:</a:t>
            </a:r>
            <a:endParaRPr lang="en-US" dirty="0">
              <a:solidFill>
                <a:srgbClr val="FF0000"/>
              </a:solidFill>
            </a:endParaRPr>
          </a:p>
        </p:txBody>
      </p:sp>
      <p:pic>
        <p:nvPicPr>
          <p:cNvPr id="4" name="Content Placeholder 3" descr="C:\Users\Administrator\Desktop\snapshort\FireShot Screen Capture #085 - 'Issue Tracking System' - localhost_6018_ISSUETRACKINGSYSTEM_ProjectUserSearchServlet_did=&amp;sname=&amp;Search1=I.jpg"/>
          <p:cNvPicPr>
            <a:picLocks noGrp="1"/>
          </p:cNvPicPr>
          <p:nvPr>
            <p:ph sz="quarter" idx="1"/>
          </p:nvPr>
        </p:nvPicPr>
        <p:blipFill>
          <a:blip r:embed="rId2"/>
          <a:stretch>
            <a:fillRect/>
          </a:stretch>
        </p:blipFill>
        <p:spPr bwMode="auto">
          <a:xfrm>
            <a:off x="1393371" y="870857"/>
            <a:ext cx="10029372" cy="57186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567191"/>
          </a:xfrm>
        </p:spPr>
        <p:txBody>
          <a:bodyPr>
            <a:normAutofit fontScale="90000"/>
          </a:bodyPr>
          <a:lstStyle/>
          <a:p>
            <a:r>
              <a:rPr lang="en-US" b="1" dirty="0" smtClean="0">
                <a:solidFill>
                  <a:srgbClr val="FF0000"/>
                </a:solidFill>
              </a:rPr>
              <a:t>File Upload:-</a:t>
            </a:r>
            <a:endParaRPr lang="en-US" dirty="0">
              <a:solidFill>
                <a:srgbClr val="FF0000"/>
              </a:solidFill>
            </a:endParaRPr>
          </a:p>
        </p:txBody>
      </p:sp>
      <p:pic>
        <p:nvPicPr>
          <p:cNvPr id="4" name="Content Placeholder 3" descr="C:\Users\Administrator\Desktop\snapshort\FireShot Screen Capture #082 - 'Issue Tracking System' - localhost_6018_ISSUETRACKINGSYSTEM_IssueDetailInsert_jsp.png"/>
          <p:cNvPicPr>
            <a:picLocks noGrp="1"/>
          </p:cNvPicPr>
          <p:nvPr>
            <p:ph sz="quarter" idx="1"/>
          </p:nvPr>
        </p:nvPicPr>
        <p:blipFill>
          <a:blip r:embed="rId2"/>
          <a:srcRect/>
          <a:stretch>
            <a:fillRect/>
          </a:stretch>
        </p:blipFill>
        <p:spPr bwMode="auto">
          <a:xfrm>
            <a:off x="1277257" y="856343"/>
            <a:ext cx="9521372" cy="57476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538162"/>
          </a:xfrm>
        </p:spPr>
        <p:txBody>
          <a:bodyPr>
            <a:normAutofit fontScale="90000"/>
          </a:bodyPr>
          <a:lstStyle/>
          <a:p>
            <a:r>
              <a:rPr lang="en-US" b="1" dirty="0" smtClean="0">
                <a:solidFill>
                  <a:srgbClr val="FF0000"/>
                </a:solidFill>
              </a:rPr>
              <a:t>View Image</a:t>
            </a:r>
            <a:endParaRPr lang="en-US" b="1" dirty="0">
              <a:solidFill>
                <a:srgbClr val="FF0000"/>
              </a:solidFill>
            </a:endParaRPr>
          </a:p>
        </p:txBody>
      </p:sp>
      <p:pic>
        <p:nvPicPr>
          <p:cNvPr id="4" name="Content Placeholder 3" descr="C:\Users\Administrator\Desktop\snapshort\FireShot Screen Capture #086 - 'Issue Tracking System' - localhost_6018_ISSUETRACKINGSYSTEM_IssueDetailList_jsp.png"/>
          <p:cNvPicPr>
            <a:picLocks noGrp="1"/>
          </p:cNvPicPr>
          <p:nvPr>
            <p:ph sz="quarter" idx="1"/>
          </p:nvPr>
        </p:nvPicPr>
        <p:blipFill>
          <a:blip r:embed="rId2"/>
          <a:srcRect/>
          <a:stretch>
            <a:fillRect/>
          </a:stretch>
        </p:blipFill>
        <p:spPr bwMode="auto">
          <a:xfrm>
            <a:off x="1190171" y="856343"/>
            <a:ext cx="10319658" cy="58492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smtClean="0">
                <a:solidFill>
                  <a:srgbClr val="FF0000"/>
                </a:solidFill>
              </a:rPr>
              <a:t>Delete(Child record not deleted):-</a:t>
            </a:r>
            <a:r>
              <a:rPr lang="en-US" dirty="0" smtClean="0">
                <a:solidFill>
                  <a:srgbClr val="FF0000"/>
                </a:solidFill>
              </a:rPr>
              <a:t/>
            </a:r>
            <a:br>
              <a:rPr lang="en-US" dirty="0" smtClean="0">
                <a:solidFill>
                  <a:srgbClr val="FF0000"/>
                </a:solidFill>
              </a:rPr>
            </a:br>
            <a:endParaRPr lang="en-US" dirty="0">
              <a:solidFill>
                <a:srgbClr val="FF0000"/>
              </a:solidFill>
            </a:endParaRPr>
          </a:p>
        </p:txBody>
      </p:sp>
      <p:pic>
        <p:nvPicPr>
          <p:cNvPr id="4" name="Content Placeholder 3" descr="C:\Users\Administrator\Desktop\snapshort\FireShot Screen Capture #087 - 'Issue Tracking System' - localhost_6018_ISSUETRACKINGSYSTEM_PMTPriorityDeleteServlet_did=3.png"/>
          <p:cNvPicPr>
            <a:picLocks noGrp="1"/>
          </p:cNvPicPr>
          <p:nvPr>
            <p:ph sz="quarter" idx="1"/>
          </p:nvPr>
        </p:nvPicPr>
        <p:blipFill>
          <a:blip r:embed="rId2"/>
          <a:srcRect/>
          <a:stretch>
            <a:fillRect/>
          </a:stretch>
        </p:blipFill>
        <p:spPr bwMode="auto">
          <a:xfrm>
            <a:off x="783771" y="986971"/>
            <a:ext cx="10435772" cy="56170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1219200" y="551543"/>
            <a:ext cx="10363200" cy="5762171"/>
          </a:xfrm>
        </p:spPr>
        <p:txBody>
          <a:bodyPr>
            <a:noAutofit/>
          </a:bodyPr>
          <a:lstStyle/>
          <a:p>
            <a:pPr>
              <a:buNone/>
            </a:pPr>
            <a:r>
              <a:rPr lang="en-US" sz="2400" b="1" u="sng" dirty="0" smtClean="0">
                <a:solidFill>
                  <a:srgbClr val="FF0000"/>
                </a:solidFill>
              </a:rPr>
              <a:t> </a:t>
            </a:r>
            <a:r>
              <a:rPr lang="en-US" sz="2400" b="1" u="sng" dirty="0">
                <a:solidFill>
                  <a:srgbClr val="FF0000"/>
                </a:solidFill>
              </a:rPr>
              <a:t>Need For New System</a:t>
            </a:r>
            <a:endParaRPr lang="en-US" sz="2400" dirty="0">
              <a:solidFill>
                <a:srgbClr val="FF0000"/>
              </a:solidFill>
            </a:endParaRPr>
          </a:p>
          <a:p>
            <a:pPr lvl="0"/>
            <a:r>
              <a:rPr lang="en-US" sz="2000" dirty="0"/>
              <a:t>We have work of developed system. The system has been developed to be very user friendly be introducing help feature guiding the user about what to do next at each step.</a:t>
            </a:r>
          </a:p>
          <a:p>
            <a:pPr lvl="0"/>
            <a:r>
              <a:rPr lang="en-US" sz="2000" dirty="0"/>
              <a:t>The new system will save the time of the Employee and increase efficiency of the Employee.</a:t>
            </a:r>
          </a:p>
          <a:p>
            <a:pPr lvl="0"/>
            <a:r>
              <a:rPr lang="en-US" sz="2000" dirty="0"/>
              <a:t>Such computerized system that human side of the work very systematically, provided information in a very small period of time and help very much in decision.</a:t>
            </a:r>
          </a:p>
          <a:p>
            <a:pPr>
              <a:buNone/>
            </a:pPr>
            <a:r>
              <a:rPr lang="en-US" sz="2000" b="1" dirty="0">
                <a:solidFill>
                  <a:srgbClr val="FF0000"/>
                </a:solidFill>
              </a:rPr>
              <a:t>Requirements of New System</a:t>
            </a:r>
            <a:endParaRPr lang="en-US" sz="2000" dirty="0">
              <a:solidFill>
                <a:srgbClr val="FF0000"/>
              </a:solidFill>
            </a:endParaRPr>
          </a:p>
          <a:p>
            <a:pPr lvl="0"/>
            <a:r>
              <a:rPr lang="en-US" sz="2000" dirty="0"/>
              <a:t>Provide the solved issue at right time.</a:t>
            </a:r>
          </a:p>
          <a:p>
            <a:pPr lvl="0"/>
            <a:r>
              <a:rPr lang="en-US" sz="2000" dirty="0"/>
              <a:t>Provide report day to day to client.</a:t>
            </a:r>
          </a:p>
          <a:p>
            <a:pPr lvl="0"/>
            <a:r>
              <a:rPr lang="en-US" sz="2000" dirty="0"/>
              <a:t>Reduced person dependency.</a:t>
            </a:r>
          </a:p>
          <a:p>
            <a:pPr lvl="0"/>
            <a:r>
              <a:rPr lang="en-US" sz="2000" dirty="0"/>
              <a:t>Effective reporting and presentation of required data.</a:t>
            </a:r>
          </a:p>
          <a:p>
            <a:pPr lvl="0"/>
            <a:r>
              <a:rPr lang="en-US" sz="2000" dirty="0"/>
              <a:t>Security.</a:t>
            </a:r>
          </a:p>
          <a:p>
            <a:pPr lvl="0"/>
            <a:r>
              <a:rPr lang="en-US" sz="2000" dirty="0"/>
              <a:t>Assign Role to Proper Employee.</a:t>
            </a:r>
          </a:p>
          <a:p>
            <a:pPr lvl="0"/>
            <a:r>
              <a:rPr lang="en-US" sz="2000" dirty="0"/>
              <a:t>Easy verification/validation process. </a:t>
            </a:r>
          </a:p>
          <a:p>
            <a:pPr lvl="0"/>
            <a:r>
              <a:rPr lang="en-US" sz="2000" dirty="0"/>
              <a:t>Easy and Fast Searching of User and Project, Module, task, Issue.</a:t>
            </a:r>
          </a:p>
          <a:p>
            <a:pPr lvl="0"/>
            <a:r>
              <a:rPr lang="en-US" sz="2000" dirty="0"/>
              <a:t>Know Status of an issue.</a:t>
            </a:r>
          </a:p>
        </p:txBody>
      </p:sp>
    </p:spTree>
    <p:extLst>
      <p:ext uri="{BB962C8B-B14F-4D97-AF65-F5344CB8AC3E}">
        <p14:creationId xmlns:p14="http://schemas.microsoft.com/office/powerpoint/2010/main" val="33305016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741362"/>
          </a:xfrm>
        </p:spPr>
        <p:txBody>
          <a:bodyPr>
            <a:normAutofit fontScale="90000"/>
          </a:bodyPr>
          <a:lstStyle/>
          <a:p>
            <a:pPr lvl="0"/>
            <a:r>
              <a:rPr lang="en-US" b="1" dirty="0" smtClean="0">
                <a:solidFill>
                  <a:srgbClr val="FF0000"/>
                </a:solidFill>
              </a:rPr>
              <a:t>Insert(Duplicate Value Not Inserted):-</a:t>
            </a:r>
            <a:endParaRPr lang="en-US" dirty="0">
              <a:solidFill>
                <a:srgbClr val="FF0000"/>
              </a:solidFill>
            </a:endParaRPr>
          </a:p>
        </p:txBody>
      </p:sp>
      <p:pic>
        <p:nvPicPr>
          <p:cNvPr id="4" name="Content Placeholder 3" descr="C:\Users\Administrator\Desktop\snapshort\FireShot Screen Capture #088 - 'Issue Tracking System' - localhost_6018_ISSUETRACKINGSYSTEM_CountryInsertServlet.png"/>
          <p:cNvPicPr>
            <a:picLocks noGrp="1"/>
          </p:cNvPicPr>
          <p:nvPr>
            <p:ph sz="quarter" idx="1"/>
          </p:nvPr>
        </p:nvPicPr>
        <p:blipFill>
          <a:blip r:embed="rId2"/>
          <a:stretch>
            <a:fillRect/>
          </a:stretch>
        </p:blipFill>
        <p:spPr bwMode="auto">
          <a:xfrm>
            <a:off x="1407886" y="1030514"/>
            <a:ext cx="9782628"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54276"/>
          </a:xfrm>
        </p:spPr>
        <p:txBody>
          <a:bodyPr>
            <a:normAutofit fontScale="90000"/>
          </a:bodyPr>
          <a:lstStyle/>
          <a:p>
            <a:pPr lvl="0"/>
            <a:r>
              <a:rPr lang="en-US" b="1" dirty="0" smtClean="0">
                <a:solidFill>
                  <a:srgbClr val="FF0000"/>
                </a:solidFill>
              </a:rPr>
              <a:t>Client Side Validation:-</a:t>
            </a:r>
            <a:endParaRPr lang="en-US" dirty="0">
              <a:solidFill>
                <a:srgbClr val="FF0000"/>
              </a:solidFill>
            </a:endParaRPr>
          </a:p>
        </p:txBody>
      </p:sp>
      <p:pic>
        <p:nvPicPr>
          <p:cNvPr id="4" name="Content Placeholder 3" descr="H:\ima\FireShot Screen Capture #011 - 'Issue Tracking System' - localhost_6018_ISSUETRACKINGSYSTEM_UserRegistrationInsert_jsp_hid=#.png"/>
          <p:cNvPicPr>
            <a:picLocks noGrp="1"/>
          </p:cNvPicPr>
          <p:nvPr>
            <p:ph sz="quarter" idx="1"/>
          </p:nvPr>
        </p:nvPicPr>
        <p:blipFill>
          <a:blip r:embed="rId2"/>
          <a:srcRect/>
          <a:stretch>
            <a:fillRect/>
          </a:stretch>
        </p:blipFill>
        <p:spPr bwMode="auto">
          <a:xfrm>
            <a:off x="1393371" y="899886"/>
            <a:ext cx="8708571" cy="57621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741362"/>
          </a:xfrm>
        </p:spPr>
        <p:txBody>
          <a:bodyPr>
            <a:normAutofit fontScale="90000"/>
          </a:bodyPr>
          <a:lstStyle/>
          <a:p>
            <a:r>
              <a:rPr lang="en-US" b="1" dirty="0" smtClean="0">
                <a:solidFill>
                  <a:srgbClr val="FF0000"/>
                </a:solidFill>
              </a:rPr>
              <a:t>Server Side Validation</a:t>
            </a:r>
            <a:endParaRPr lang="en-US" b="1" dirty="0">
              <a:solidFill>
                <a:srgbClr val="FF0000"/>
              </a:solidFill>
            </a:endParaRPr>
          </a:p>
        </p:txBody>
      </p:sp>
      <p:pic>
        <p:nvPicPr>
          <p:cNvPr id="4" name="Content Placeholder 3" descr="C:\Users\Administrator\Desktop\snapshort\FireShot Screen Capture #089 - 'Issue Tracking System' - localhost_6018_ISSUETRACKINGSYSTEM_CountryInsertServlet.png"/>
          <p:cNvPicPr>
            <a:picLocks noGrp="1"/>
          </p:cNvPicPr>
          <p:nvPr>
            <p:ph sz="quarter" idx="1"/>
          </p:nvPr>
        </p:nvPicPr>
        <p:blipFill>
          <a:blip r:embed="rId2"/>
          <a:stretch>
            <a:fillRect/>
          </a:stretch>
        </p:blipFill>
        <p:spPr bwMode="auto">
          <a:xfrm>
            <a:off x="928914" y="1447800"/>
            <a:ext cx="9060083"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741362"/>
          </a:xfrm>
        </p:spPr>
        <p:txBody>
          <a:bodyPr>
            <a:normAutofit fontScale="90000"/>
          </a:bodyPr>
          <a:lstStyle/>
          <a:p>
            <a:r>
              <a:rPr lang="en-US" dirty="0" smtClean="0">
                <a:solidFill>
                  <a:srgbClr val="FF0000"/>
                </a:solidFill>
              </a:rPr>
              <a:t>Maximum Size Validation</a:t>
            </a:r>
            <a:endParaRPr lang="en-US" dirty="0">
              <a:solidFill>
                <a:srgbClr val="FF0000"/>
              </a:solidFill>
            </a:endParaRPr>
          </a:p>
        </p:txBody>
      </p:sp>
      <p:pic>
        <p:nvPicPr>
          <p:cNvPr id="4" name="Content Placeholder 3" descr="C:\Users\Administrator\Desktop\snapshort\FireShot Screen Capture #090 - 'Issue Tracking System' - localhost_6018_ISSUETRACKINGSYSTEM_CountryInsertServlet.png"/>
          <p:cNvPicPr>
            <a:picLocks noGrp="1"/>
          </p:cNvPicPr>
          <p:nvPr>
            <p:ph sz="quarter" idx="1"/>
          </p:nvPr>
        </p:nvPicPr>
        <p:blipFill>
          <a:blip r:embed="rId2"/>
          <a:stretch>
            <a:fillRect/>
          </a:stretch>
        </p:blipFill>
        <p:spPr bwMode="auto">
          <a:xfrm>
            <a:off x="1378856" y="1030515"/>
            <a:ext cx="10218057" cy="56460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857476"/>
          </a:xfrm>
        </p:spPr>
        <p:txBody>
          <a:bodyPr>
            <a:normAutofit/>
          </a:bodyPr>
          <a:lstStyle/>
          <a:p>
            <a:pPr lvl="0"/>
            <a:r>
              <a:rPr lang="en-US" b="1" dirty="0" smtClean="0">
                <a:solidFill>
                  <a:srgbClr val="FF0000"/>
                </a:solidFill>
              </a:rPr>
              <a:t>Date Validation:-</a:t>
            </a:r>
            <a:endParaRPr lang="en-US" dirty="0">
              <a:solidFill>
                <a:srgbClr val="FF0000"/>
              </a:solidFill>
            </a:endParaRPr>
          </a:p>
        </p:txBody>
      </p:sp>
      <p:pic>
        <p:nvPicPr>
          <p:cNvPr id="4" name="Content Placeholder 3" descr="C:\Users\Administrator\Desktop\snapshort\FireShot Screen Capture #091 - 'Issue Tracking System' - localhost_6018_ISSUETRACKINGSYSTEM_TaskInsertServlet.png"/>
          <p:cNvPicPr>
            <a:picLocks noGrp="1"/>
          </p:cNvPicPr>
          <p:nvPr>
            <p:ph sz="quarter" idx="1"/>
          </p:nvPr>
        </p:nvPicPr>
        <p:blipFill>
          <a:blip r:embed="rId2"/>
          <a:stretch>
            <a:fillRect/>
          </a:stretch>
        </p:blipFill>
        <p:spPr bwMode="auto">
          <a:xfrm>
            <a:off x="2133600" y="1146629"/>
            <a:ext cx="8142514" cy="5515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509133"/>
          </a:xfrm>
        </p:spPr>
        <p:txBody>
          <a:bodyPr>
            <a:normAutofit fontScale="90000"/>
          </a:bodyPr>
          <a:lstStyle/>
          <a:p>
            <a:r>
              <a:rPr lang="en-US" b="1" dirty="0" smtClean="0">
                <a:solidFill>
                  <a:srgbClr val="FF0000"/>
                </a:solidFill>
              </a:rPr>
              <a:t>All Validation</a:t>
            </a:r>
            <a:endParaRPr lang="en-US" b="1" dirty="0">
              <a:solidFill>
                <a:srgbClr val="FF0000"/>
              </a:solidFill>
            </a:endParaRPr>
          </a:p>
        </p:txBody>
      </p:sp>
      <p:pic>
        <p:nvPicPr>
          <p:cNvPr id="4" name="Content Placeholder 3" descr="C:\Users\Administrator\Pictures\validation.png"/>
          <p:cNvPicPr>
            <a:picLocks noGrp="1"/>
          </p:cNvPicPr>
          <p:nvPr>
            <p:ph sz="quarter" idx="1"/>
          </p:nvPr>
        </p:nvPicPr>
        <p:blipFill>
          <a:blip r:embed="rId2"/>
          <a:srcRect/>
          <a:stretch>
            <a:fillRect/>
          </a:stretch>
        </p:blipFill>
        <p:spPr bwMode="auto">
          <a:xfrm>
            <a:off x="1727200" y="841829"/>
            <a:ext cx="8287657" cy="5863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normAutofit fontScale="85000" lnSpcReduction="20000"/>
          </a:bodyPr>
          <a:lstStyle/>
          <a:p>
            <a:pPr>
              <a:buNone/>
            </a:pPr>
            <a:r>
              <a:rPr lang="en-US" sz="6600" dirty="0" smtClean="0"/>
              <a:t>					</a:t>
            </a:r>
          </a:p>
          <a:p>
            <a:pPr>
              <a:buNone/>
            </a:pPr>
            <a:r>
              <a:rPr lang="en-US" sz="6600" dirty="0" smtClean="0"/>
              <a:t>									</a:t>
            </a:r>
          </a:p>
        </p:txBody>
      </p:sp>
      <p:sp>
        <p:nvSpPr>
          <p:cNvPr id="4" name="Title 3"/>
          <p:cNvSpPr>
            <a:spLocks noGrp="1"/>
          </p:cNvSpPr>
          <p:nvPr>
            <p:ph type="ctrTitle"/>
          </p:nvPr>
        </p:nvSpPr>
        <p:spPr/>
        <p:txBody>
          <a:bodyPr>
            <a:noAutofit/>
          </a:bodyPr>
          <a:lstStyle/>
          <a:p>
            <a:r>
              <a:rPr sz="6600" b="1" u="sng" dirty="0" smtClean="0">
                <a:solidFill>
                  <a:schemeClr val="tx1"/>
                </a:solidFill>
                <a:effectLst>
                  <a:outerShdw blurRad="38100" dist="38100" dir="2700000" algn="tl">
                    <a:srgbClr val="000000">
                      <a:alpha val="43137"/>
                    </a:srgbClr>
                  </a:outerShdw>
                </a:effectLst>
                <a:latin typeface="Script MT Bold" pitchFamily="66" charset="0"/>
              </a:rPr>
              <a:t>Jasper Report</a:t>
            </a:r>
            <a:endParaRPr lang="en-US" sz="6600" b="1" u="sng" dirty="0">
              <a:solidFill>
                <a:schemeClr val="tx1"/>
              </a:solidFill>
              <a:effectLst>
                <a:outerShdw blurRad="38100" dist="38100" dir="2700000" algn="tl">
                  <a:srgbClr val="000000">
                    <a:alpha val="43137"/>
                  </a:srgbClr>
                </a:outerShdw>
              </a:effectLst>
              <a:latin typeface="Script MT Bold" pitchFamily="66"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97819"/>
          </a:xfrm>
        </p:spPr>
        <p:txBody>
          <a:bodyPr>
            <a:normAutofit fontScale="90000"/>
          </a:bodyPr>
          <a:lstStyle/>
          <a:p>
            <a:r>
              <a:rPr lang="en-US" b="1" dirty="0" smtClean="0">
                <a:solidFill>
                  <a:srgbClr val="FF0000"/>
                </a:solidFill>
              </a:rPr>
              <a:t>Project Report</a:t>
            </a:r>
            <a:endParaRPr lang="en-US" b="1" dirty="0">
              <a:solidFill>
                <a:srgbClr val="FF0000"/>
              </a:solidFill>
            </a:endParaRPr>
          </a:p>
        </p:txBody>
      </p:sp>
      <p:pic>
        <p:nvPicPr>
          <p:cNvPr id="4" name="Content Placeholder 3" descr="C:\Users\Administrator\Pictures\pmreport.png"/>
          <p:cNvPicPr>
            <a:picLocks noGrp="1"/>
          </p:cNvPicPr>
          <p:nvPr>
            <p:ph sz="quarter" idx="1"/>
          </p:nvPr>
        </p:nvPicPr>
        <p:blipFill>
          <a:blip r:embed="rId2"/>
          <a:stretch>
            <a:fillRect/>
          </a:stretch>
        </p:blipFill>
        <p:spPr bwMode="auto">
          <a:xfrm>
            <a:off x="1001487" y="1117599"/>
            <a:ext cx="10232570" cy="5573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74172"/>
            <a:ext cx="10363200" cy="667658"/>
          </a:xfrm>
        </p:spPr>
        <p:txBody>
          <a:bodyPr>
            <a:normAutofit fontScale="90000"/>
          </a:bodyPr>
          <a:lstStyle/>
          <a:p>
            <a:r>
              <a:rPr lang="en-US" b="1" dirty="0" smtClean="0">
                <a:solidFill>
                  <a:srgbClr val="FF0000"/>
                </a:solidFill>
              </a:rPr>
              <a:t>Issue detail:-</a:t>
            </a:r>
            <a:endParaRPr lang="en-US" b="1" dirty="0">
              <a:solidFill>
                <a:srgbClr val="FF0000"/>
              </a:solidFill>
            </a:endParaRPr>
          </a:p>
        </p:txBody>
      </p:sp>
      <p:pic>
        <p:nvPicPr>
          <p:cNvPr id="4" name="Content Placeholder 3" descr="C:\Users\Administrator\Pictures\issuedetail.png"/>
          <p:cNvPicPr>
            <a:picLocks noGrp="1"/>
          </p:cNvPicPr>
          <p:nvPr>
            <p:ph sz="quarter" idx="1"/>
          </p:nvPr>
        </p:nvPicPr>
        <p:blipFill>
          <a:blip r:embed="rId2"/>
          <a:stretch>
            <a:fillRect/>
          </a:stretch>
        </p:blipFill>
        <p:spPr bwMode="auto">
          <a:xfrm>
            <a:off x="1320799" y="972458"/>
            <a:ext cx="10101943" cy="54718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dirty="0"/>
          </a:p>
        </p:txBody>
      </p:sp>
      <p:sp>
        <p:nvSpPr>
          <p:cNvPr id="4" name="Title 3"/>
          <p:cNvSpPr>
            <a:spLocks noGrp="1"/>
          </p:cNvSpPr>
          <p:nvPr>
            <p:ph type="ctrTitle"/>
          </p:nvPr>
        </p:nvSpPr>
        <p:spPr/>
        <p:txBody>
          <a:bodyPr>
            <a:normAutofit/>
          </a:bodyPr>
          <a:lstStyle/>
          <a:p>
            <a:r>
              <a:rPr sz="6000" b="1" u="sng" dirty="0" smtClean="0">
                <a:solidFill>
                  <a:schemeClr val="tx1"/>
                </a:solidFill>
                <a:effectLst>
                  <a:outerShdw blurRad="38100" dist="38100" dir="2700000" algn="tl">
                    <a:srgbClr val="000000">
                      <a:alpha val="43137"/>
                    </a:srgbClr>
                  </a:outerShdw>
                </a:effectLst>
                <a:latin typeface="Script MT Bold" pitchFamily="66" charset="0"/>
              </a:rPr>
              <a:t>Future Work</a:t>
            </a:r>
            <a:endParaRPr lang="en-US" sz="6000" dirty="0">
              <a:solidFill>
                <a:schemeClr val="tx1"/>
              </a:solidFill>
              <a:effectLst>
                <a:outerShdw blurRad="38100" dist="38100" dir="2700000" algn="tl">
                  <a:srgbClr val="000000">
                    <a:alpha val="43137"/>
                  </a:srgbClr>
                </a:outerShdw>
              </a:effectLst>
              <a:latin typeface="Script MT Bold" pitchFamily="66"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74172"/>
            <a:ext cx="10363200" cy="566058"/>
          </a:xfrm>
        </p:spPr>
        <p:txBody>
          <a:bodyPr>
            <a:normAutofit fontScale="90000"/>
          </a:bodyPr>
          <a:lstStyle/>
          <a:p>
            <a:r>
              <a:rPr lang="en-US" dirty="0" smtClean="0">
                <a:solidFill>
                  <a:srgbClr val="FF0000"/>
                </a:solidFill>
              </a:rPr>
              <a:t>User Type</a:t>
            </a:r>
            <a:endParaRPr lang="en-US" dirty="0">
              <a:solidFill>
                <a:srgbClr val="FF0000"/>
              </a:solidFill>
            </a:endParaRPr>
          </a:p>
        </p:txBody>
      </p:sp>
      <p:sp>
        <p:nvSpPr>
          <p:cNvPr id="3" name="Content Placeholder 2"/>
          <p:cNvSpPr>
            <a:spLocks noGrp="1"/>
          </p:cNvSpPr>
          <p:nvPr>
            <p:ph sz="quarter" idx="1"/>
          </p:nvPr>
        </p:nvSpPr>
        <p:spPr>
          <a:xfrm>
            <a:off x="1219200" y="841829"/>
            <a:ext cx="10363200" cy="5762171"/>
          </a:xfrm>
        </p:spPr>
        <p:txBody>
          <a:bodyPr>
            <a:normAutofit fontScale="92500" lnSpcReduction="20000"/>
          </a:bodyPr>
          <a:lstStyle/>
          <a:p>
            <a:r>
              <a:rPr lang="en-US" sz="2800" b="1" dirty="0" smtClean="0"/>
              <a:t>Admin</a:t>
            </a:r>
            <a:endParaRPr lang="en-US" sz="2400" dirty="0" smtClean="0"/>
          </a:p>
          <a:p>
            <a:pPr lvl="1"/>
            <a:r>
              <a:rPr lang="en-US" sz="2600" dirty="0" smtClean="0"/>
              <a:t>Admin can login in the System and manage all the details such as Manage Project, Manage Module, Manage Task, Manage Issue, Manage Assign Project, and Manage Assign Issue and manage all Users. </a:t>
            </a:r>
          </a:p>
          <a:p>
            <a:pPr lvl="1"/>
            <a:r>
              <a:rPr lang="en-US" sz="2600" dirty="0" smtClean="0"/>
              <a:t>Administrator can change own password in the system, View All Details of User. </a:t>
            </a:r>
          </a:p>
          <a:p>
            <a:r>
              <a:rPr lang="en-US" sz="2800" dirty="0" smtClean="0"/>
              <a:t> </a:t>
            </a:r>
            <a:r>
              <a:rPr lang="en-US" b="1" dirty="0" smtClean="0"/>
              <a:t>Tasks of Administrator…</a:t>
            </a:r>
            <a:endParaRPr lang="en-US" sz="2000" dirty="0" smtClean="0"/>
          </a:p>
          <a:p>
            <a:pPr lvl="2"/>
            <a:r>
              <a:rPr lang="en-IN" sz="2600" dirty="0" smtClean="0"/>
              <a:t>He can Login into System.</a:t>
            </a:r>
            <a:endParaRPr lang="en-US" sz="2600" dirty="0" smtClean="0"/>
          </a:p>
          <a:p>
            <a:pPr lvl="2"/>
            <a:r>
              <a:rPr lang="en-IN" sz="2600" dirty="0" smtClean="0"/>
              <a:t>He can insert Update and Delete User Information.</a:t>
            </a:r>
            <a:endParaRPr lang="en-US" sz="2600" dirty="0" smtClean="0"/>
          </a:p>
          <a:p>
            <a:pPr lvl="2"/>
            <a:r>
              <a:rPr lang="en-IN" sz="2600" dirty="0" smtClean="0"/>
              <a:t>He can manage crud Operation of Project, Module, Task as well as Issue.</a:t>
            </a:r>
            <a:endParaRPr lang="en-US" sz="2600" dirty="0" smtClean="0"/>
          </a:p>
          <a:p>
            <a:pPr lvl="2"/>
            <a:r>
              <a:rPr lang="en-IN" sz="2600" dirty="0" smtClean="0"/>
              <a:t>Admin can Assign Role to Employee.</a:t>
            </a:r>
            <a:endParaRPr lang="en-US" sz="2600" dirty="0" smtClean="0"/>
          </a:p>
          <a:p>
            <a:pPr lvl="2"/>
            <a:r>
              <a:rPr lang="en-IN" sz="2600" dirty="0" smtClean="0"/>
              <a:t>Admin can Assign Project to Project Leader as well as Assign Issue to Developer.</a:t>
            </a:r>
            <a:endParaRPr lang="en-US" sz="2600" dirty="0" smtClean="0"/>
          </a:p>
          <a:p>
            <a:pPr lvl="2"/>
            <a:r>
              <a:rPr lang="en-IN" sz="2600" dirty="0" smtClean="0"/>
              <a:t>Admin can Change Password.</a:t>
            </a:r>
            <a:endParaRPr lang="en-US" sz="2600" dirty="0" smtClean="0"/>
          </a:p>
          <a:p>
            <a:pPr lvl="2"/>
            <a:r>
              <a:rPr lang="en-IN" sz="2600" dirty="0" smtClean="0"/>
              <a:t>Admin can generate Report.</a:t>
            </a:r>
          </a:p>
          <a:p>
            <a:r>
              <a:rPr lang="en-US" sz="2800" b="1" dirty="0" smtClean="0"/>
              <a:t> User</a:t>
            </a:r>
            <a:endParaRPr lang="en-US" sz="2400" dirty="0" smtClean="0"/>
          </a:p>
          <a:p>
            <a:pPr>
              <a:buNone/>
            </a:pPr>
            <a:r>
              <a:rPr lang="en-US" sz="2800" dirty="0" smtClean="0"/>
              <a:t>		Issue (Error) is handling by User so Every User has Specific User Role such as Developer, Project Leader, and Tester.</a:t>
            </a:r>
            <a:endParaRPr lang="en-US" sz="2400" dirty="0" smtClean="0"/>
          </a:p>
          <a:p>
            <a:pPr lvl="2"/>
            <a:endParaRPr lang="en-US" sz="1800" dirty="0" smtClean="0"/>
          </a:p>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Future Work</a:t>
            </a:r>
            <a:endParaRPr lang="en-US" b="1" dirty="0">
              <a:solidFill>
                <a:srgbClr val="FF0000"/>
              </a:solidFill>
            </a:endParaRPr>
          </a:p>
        </p:txBody>
      </p:sp>
      <p:sp>
        <p:nvSpPr>
          <p:cNvPr id="3" name="Content Placeholder 2"/>
          <p:cNvSpPr>
            <a:spLocks noGrp="1"/>
          </p:cNvSpPr>
          <p:nvPr>
            <p:ph sz="quarter" idx="1"/>
          </p:nvPr>
        </p:nvSpPr>
        <p:spPr/>
        <p:txBody>
          <a:bodyPr>
            <a:normAutofit fontScale="92500"/>
          </a:bodyPr>
          <a:lstStyle/>
          <a:p>
            <a:pPr lvl="0"/>
            <a:r>
              <a:rPr lang="en-US" dirty="0" smtClean="0"/>
              <a:t>I want to improve our Application, as it is the more user friendly and simple, Main thing which attracts all users.</a:t>
            </a:r>
          </a:p>
          <a:p>
            <a:pPr lvl="0"/>
            <a:r>
              <a:rPr lang="en-US" dirty="0" smtClean="0"/>
              <a:t>We Would To Make The Site More Eyes Catching As Compared To Current Page. We Can Use Flash So That The Site Becomes More Dynamic. Obviously Good on the Project More In Terms of Functionality. Since Functionality is The Key to Good Projects.   </a:t>
            </a:r>
          </a:p>
          <a:p>
            <a:pPr lvl="0"/>
            <a:r>
              <a:rPr lang="en-US" dirty="0" smtClean="0"/>
              <a:t>I will provide SMS feature for informing Client for Solved issue.</a:t>
            </a:r>
          </a:p>
          <a:p>
            <a:pPr lvl="0"/>
            <a:r>
              <a:rPr lang="en-US" dirty="0" smtClean="0"/>
              <a:t>In future, we will work on mailing feature. </a:t>
            </a:r>
          </a:p>
          <a:p>
            <a:pPr lvl="0"/>
            <a:r>
              <a:rPr lang="en-US" dirty="0" smtClean="0"/>
              <a:t>Through this feature, we can send mail to the Issue Tracker.</a:t>
            </a:r>
          </a:p>
          <a:p>
            <a:pPr lvl="0"/>
            <a:r>
              <a:rPr lang="en-US" dirty="0" smtClean="0"/>
              <a:t>I would to make Scheduler which keeps Record of all Issue, such as when it finished, its last date of solve issue.</a:t>
            </a:r>
          </a:p>
          <a:p>
            <a:pPr lvl="0"/>
            <a:r>
              <a:rPr lang="en-US" dirty="0" smtClean="0"/>
              <a:t>I would to make upload download module for uploading error page.</a:t>
            </a:r>
          </a:p>
          <a:p>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effectLst>
                  <a:outerShdw blurRad="38100" dist="38100" dir="2700000" algn="tl">
                    <a:srgbClr val="000000">
                      <a:alpha val="43137"/>
                    </a:srgbClr>
                  </a:outerShdw>
                </a:effectLst>
              </a:rPr>
              <a:t>Conclusion</a:t>
            </a:r>
            <a:endParaRPr lang="en-US"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sz="quarter" idx="1"/>
          </p:nvPr>
        </p:nvSpPr>
        <p:spPr/>
        <p:txBody>
          <a:bodyPr>
            <a:normAutofit/>
          </a:bodyPr>
          <a:lstStyle/>
          <a:p>
            <a:r>
              <a:rPr lang="en-US" dirty="0" smtClean="0"/>
              <a:t>After having study of entire system we came to know that the given system is fulfilling the total requirements and also working very efficiently along with higher performance. Even the system has be developed in such a manner so that the user could be easily be familiar  with the system with a small training session about application. The system has been developed using platform java which provides higher stability to the time tracking system.</a:t>
            </a:r>
          </a:p>
          <a:p>
            <a:r>
              <a:rPr lang="en-US" dirty="0" smtClean="0"/>
              <a:t>There is a good scope to have better development in future in the same system without whole system replacement. Any system developed with such a good concept is always acceptable not only in the current scenario but also for the future development.</a:t>
            </a:r>
          </a:p>
          <a:p>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pPr marL="0" indent="0">
              <a:buNone/>
            </a:pPr>
            <a:endParaRPr lang="en-US" sz="2800" u="sng" dirty="0">
              <a:solidFill>
                <a:srgbClr val="C00000"/>
              </a:solidFill>
              <a:effectLst>
                <a:outerShdw blurRad="38100" dist="38100" dir="2700000" algn="tl">
                  <a:srgbClr val="000000">
                    <a:alpha val="43137"/>
                  </a:srgbClr>
                </a:outerShdw>
              </a:effectLst>
              <a:latin typeface="Script MT Bold" pitchFamily="66" charset="0"/>
            </a:endParaRPr>
          </a:p>
          <a:p>
            <a:endParaRPr lang="en-US" dirty="0"/>
          </a:p>
        </p:txBody>
      </p:sp>
      <p:pic>
        <p:nvPicPr>
          <p:cNvPr id="4" name="Picture 2" descr="C:\Users\admin\Downloads\08.jpg"/>
          <p:cNvPicPr>
            <a:picLocks noChangeAspect="1" noChangeArrowheads="1"/>
          </p:cNvPicPr>
          <p:nvPr/>
        </p:nvPicPr>
        <p:blipFill>
          <a:blip r:embed="rId2"/>
          <a:srcRect/>
          <a:stretch>
            <a:fillRect/>
          </a:stretch>
        </p:blipFill>
        <p:spPr bwMode="auto">
          <a:xfrm>
            <a:off x="174172" y="232229"/>
            <a:ext cx="11829142" cy="6342742"/>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1076</TotalTime>
  <Words>2913</Words>
  <Application>Microsoft Office PowerPoint</Application>
  <PresentationFormat>Custom</PresentationFormat>
  <Paragraphs>1047</Paragraphs>
  <Slides>92</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94" baseType="lpstr">
      <vt:lpstr>Equity</vt:lpstr>
      <vt:lpstr>Visio</vt:lpstr>
      <vt:lpstr>PowerPoint Presentation</vt:lpstr>
      <vt:lpstr>Introduction To project</vt:lpstr>
      <vt:lpstr>Project Profile:</vt:lpstr>
      <vt:lpstr>Objective </vt:lpstr>
      <vt:lpstr>TECHNOLOGY, HARDWARE  &amp; SOFTWARE  SPECIFICATIONS: H</vt:lpstr>
      <vt:lpstr>Hardware-Software Used</vt:lpstr>
      <vt:lpstr>Existing System</vt:lpstr>
      <vt:lpstr>PowerPoint Presentation</vt:lpstr>
      <vt:lpstr>User Type</vt:lpstr>
      <vt:lpstr>User Role</vt:lpstr>
      <vt:lpstr>Entity Relationship Diagram </vt:lpstr>
      <vt:lpstr>PowerPoint Presentation</vt:lpstr>
      <vt:lpstr>PowerPoint Presentation</vt:lpstr>
      <vt:lpstr>PowerPoint Presentation</vt:lpstr>
      <vt:lpstr>PowerPoint Presentation</vt:lpstr>
      <vt:lpstr>PowerPoint Presentation</vt:lpstr>
      <vt:lpstr>PowerPoint Presentation</vt:lpstr>
      <vt:lpstr>    Data Dictionary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Scope of System</vt:lpstr>
      <vt:lpstr>Fesibility System</vt:lpstr>
      <vt:lpstr>Technical Feasibility </vt:lpstr>
      <vt:lpstr>Economic feasibility</vt:lpstr>
      <vt:lpstr> Operational Feasibility</vt:lpstr>
      <vt:lpstr>Screen Shot</vt:lpstr>
      <vt:lpstr>Login Form:- </vt:lpstr>
      <vt:lpstr>Admin Home Page:</vt:lpstr>
      <vt:lpstr>Project Manager Home Page:</vt:lpstr>
      <vt:lpstr>Developer Home Page</vt:lpstr>
      <vt:lpstr>Tester Home Page:-</vt:lpstr>
      <vt:lpstr>Country List Form:-</vt:lpstr>
      <vt:lpstr>State List Form</vt:lpstr>
      <vt:lpstr>State Edit Form:-</vt:lpstr>
      <vt:lpstr>City Insert Form:-</vt:lpstr>
      <vt:lpstr>Security Question List Form:-</vt:lpstr>
      <vt:lpstr>Operating System Insert:-</vt:lpstr>
      <vt:lpstr>Project,Module,Task Status List:-</vt:lpstr>
      <vt:lpstr>Project,Module,Task Priority List:-</vt:lpstr>
      <vt:lpstr>User Role:-</vt:lpstr>
      <vt:lpstr>User Type Insert:-</vt:lpstr>
      <vt:lpstr>Issue Priority List:-</vt:lpstr>
      <vt:lpstr>Project Master Insert:-</vt:lpstr>
      <vt:lpstr>Module Detail Update</vt:lpstr>
      <vt:lpstr>Task List</vt:lpstr>
      <vt:lpstr>View User Profile </vt:lpstr>
      <vt:lpstr>User Edit Profile</vt:lpstr>
      <vt:lpstr>Project User List</vt:lpstr>
      <vt:lpstr>Issue Detail list</vt:lpstr>
      <vt:lpstr>Issue Insert Form</vt:lpstr>
      <vt:lpstr>Issue Assign Insert:</vt:lpstr>
      <vt:lpstr>Issue Assign List</vt:lpstr>
      <vt:lpstr>Issue Resolved Update:-</vt:lpstr>
      <vt:lpstr>   Functinality   </vt:lpstr>
      <vt:lpstr>Directing Web Remoting(DWR)</vt:lpstr>
      <vt:lpstr>Search Form:</vt:lpstr>
      <vt:lpstr>File Upload:-</vt:lpstr>
      <vt:lpstr>View Image</vt:lpstr>
      <vt:lpstr>Delete(Child record not deleted):- </vt:lpstr>
      <vt:lpstr>Insert(Duplicate Value Not Inserted):-</vt:lpstr>
      <vt:lpstr>Client Side Validation:-</vt:lpstr>
      <vt:lpstr>Server Side Validation</vt:lpstr>
      <vt:lpstr>Maximum Size Validation</vt:lpstr>
      <vt:lpstr>Date Validation:-</vt:lpstr>
      <vt:lpstr>All Validation</vt:lpstr>
      <vt:lpstr>Jasper Report</vt:lpstr>
      <vt:lpstr>Project Report</vt:lpstr>
      <vt:lpstr>Issue detail:-</vt:lpstr>
      <vt:lpstr>Future Work</vt:lpstr>
      <vt:lpstr>Future Work</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ISSUE TRACKING SYSTEM</dc:title>
  <dc:creator>SHAH</dc:creator>
  <cp:lastModifiedBy>Administrator</cp:lastModifiedBy>
  <cp:revision>317</cp:revision>
  <dcterms:created xsi:type="dcterms:W3CDTF">2013-04-20T09:50:05Z</dcterms:created>
  <dcterms:modified xsi:type="dcterms:W3CDTF">2013-06-18T00:46:30Z</dcterms:modified>
</cp:coreProperties>
</file>